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Default Extension="xlsx" ContentType="application/vnd.openxmlformats-officedocument.spreadsheetml.sheet"/>
  <Override PartName="/ppt/notesSlides/notesSlide7.xml" ContentType="application/vnd.openxmlformats-officedocument.presentationml.notesSlide+xml"/>
  <Override PartName="/ppt/diagrams/layout1.xml" ContentType="application/vnd.openxmlformats-officedocument.drawingml.diagramLayout+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4"/>
  </p:notesMasterIdLst>
  <p:sldIdLst>
    <p:sldId id="265" r:id="rId2"/>
    <p:sldId id="257" r:id="rId3"/>
    <p:sldId id="338" r:id="rId4"/>
    <p:sldId id="348" r:id="rId5"/>
    <p:sldId id="342" r:id="rId6"/>
    <p:sldId id="364" r:id="rId7"/>
    <p:sldId id="328" r:id="rId8"/>
    <p:sldId id="350" r:id="rId9"/>
    <p:sldId id="323" r:id="rId10"/>
    <p:sldId id="352" r:id="rId11"/>
    <p:sldId id="339" r:id="rId12"/>
    <p:sldId id="329" r:id="rId13"/>
    <p:sldId id="354" r:id="rId14"/>
    <p:sldId id="330" r:id="rId15"/>
    <p:sldId id="313" r:id="rId16"/>
    <p:sldId id="287" r:id="rId17"/>
    <p:sldId id="288" r:id="rId18"/>
    <p:sldId id="357" r:id="rId19"/>
    <p:sldId id="341" r:id="rId20"/>
    <p:sldId id="286" r:id="rId21"/>
    <p:sldId id="277" r:id="rId22"/>
    <p:sldId id="343" r:id="rId23"/>
    <p:sldId id="360" r:id="rId24"/>
    <p:sldId id="290" r:id="rId25"/>
    <p:sldId id="345" r:id="rId26"/>
    <p:sldId id="333" r:id="rId27"/>
    <p:sldId id="363" r:id="rId28"/>
    <p:sldId id="347" r:id="rId29"/>
    <p:sldId id="346" r:id="rId30"/>
    <p:sldId id="365" r:id="rId31"/>
    <p:sldId id="337" r:id="rId32"/>
    <p:sldId id="335" r:id="rId33"/>
  </p:sldIdLst>
  <p:sldSz cx="9144000" cy="6858000" type="screen4x3"/>
  <p:notesSz cx="6858000" cy="9144000"/>
  <p:embeddedFontLst>
    <p:embeddedFont>
      <p:font typeface="华文中宋" pitchFamily="2" charset="-122"/>
      <p:regular r:id="rId35"/>
    </p:embeddedFont>
    <p:embeddedFont>
      <p:font typeface="华文楷体" pitchFamily="2" charset="-122"/>
      <p:regular r:id="rId36"/>
    </p:embeddedFont>
    <p:embeddedFont>
      <p:font typeface="Calibri" pitchFamily="34" charset="0"/>
      <p:regular r:id="rId37"/>
      <p:bold r:id="rId38"/>
      <p:italic r:id="rId39"/>
      <p:boldItalic r:id="rId40"/>
    </p:embeddedFont>
    <p:embeddedFont>
      <p:font typeface="黑体" pitchFamily="49" charset="-122"/>
      <p:regular r:id="rId41"/>
    </p:embeddedFont>
    <p:embeddedFont>
      <p:font typeface="微软雅黑" pitchFamily="34" charset="-122"/>
      <p:regular r:id="rId42"/>
      <p:bold r:id="rId43"/>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FF0000"/>
    <a:srgbClr val="FFFF99"/>
    <a:srgbClr val="FFFF00"/>
    <a:srgbClr val="A9081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68" autoAdjust="0"/>
    <p:restoredTop sz="88972" autoAdjust="0"/>
  </p:normalViewPr>
  <p:slideViewPr>
    <p:cSldViewPr snapToObjects="1">
      <p:cViewPr>
        <p:scale>
          <a:sx n="75" d="100"/>
          <a:sy n="75" d="100"/>
        </p:scale>
        <p:origin x="-990" y="-186"/>
      </p:cViewPr>
      <p:guideLst>
        <p:guide orient="horz" pos="1068"/>
        <p:guide pos="5399"/>
      </p:guideLst>
    </p:cSldViewPr>
  </p:slideViewPr>
  <p:notesTextViewPr>
    <p:cViewPr>
      <p:scale>
        <a:sx n="100" d="100"/>
        <a:sy n="100" d="100"/>
      </p:scale>
      <p:origin x="0" y="0"/>
    </p:cViewPr>
  </p:notesTextViewPr>
  <p:sorterViewPr>
    <p:cViewPr>
      <p:scale>
        <a:sx n="66" d="100"/>
        <a:sy n="66" d="100"/>
      </p:scale>
      <p:origin x="0" y="273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___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style val="4"/>
  <c:chart>
    <c:title>
      <c:tx>
        <c:rich>
          <a:bodyPr/>
          <a:lstStyle/>
          <a:p>
            <a:pPr>
              <a:defRPr/>
            </a:pPr>
            <a:r>
              <a:rPr lang="en-US" altLang="zh-CN" dirty="0" smtClean="0"/>
              <a:t>Every day/10000 people</a:t>
            </a:r>
            <a:endParaRPr lang="zh-CN" altLang="en-US" dirty="0"/>
          </a:p>
        </c:rich>
      </c:tx>
    </c:title>
    <c:view3D>
      <c:depthPercent val="100"/>
      <c:rAngAx val="1"/>
    </c:view3D>
    <c:plotArea>
      <c:layout/>
      <c:bar3DChart>
        <c:barDir val="col"/>
        <c:grouping val="standard"/>
        <c:ser>
          <c:idx val="0"/>
          <c:order val="0"/>
          <c:tx>
            <c:strRef>
              <c:f>Sheet1!$B$1</c:f>
              <c:strCache>
                <c:ptCount val="1"/>
                <c:pt idx="0">
                  <c:v>每天/万人</c:v>
                </c:pt>
              </c:strCache>
            </c:strRef>
          </c:tx>
          <c:dLbls>
            <c:showVal val="1"/>
          </c:dLbls>
          <c:cat>
            <c:strRef>
              <c:f>Sheet1!$A$2:$A$6</c:f>
              <c:strCache>
                <c:ptCount val="5"/>
                <c:pt idx="0">
                  <c:v>mining workers</c:v>
                </c:pt>
                <c:pt idx="1">
                  <c:v>construction workers</c:v>
                </c:pt>
                <c:pt idx="2">
                  <c:v>plane passengers</c:v>
                </c:pt>
                <c:pt idx="3">
                  <c:v>train passengers</c:v>
                </c:pt>
                <c:pt idx="4">
                  <c:v>passengers on road</c:v>
                </c:pt>
              </c:strCache>
            </c:strRef>
          </c:cat>
          <c:val>
            <c:numRef>
              <c:f>Sheet1!$B$2:$B$6</c:f>
              <c:numCache>
                <c:formatCode>General</c:formatCode>
                <c:ptCount val="5"/>
                <c:pt idx="0">
                  <c:v>800</c:v>
                </c:pt>
                <c:pt idx="1">
                  <c:v>4000</c:v>
                </c:pt>
                <c:pt idx="2">
                  <c:v>80</c:v>
                </c:pt>
                <c:pt idx="3">
                  <c:v>500</c:v>
                </c:pt>
                <c:pt idx="4">
                  <c:v>10000</c:v>
                </c:pt>
              </c:numCache>
            </c:numRef>
          </c:val>
        </c:ser>
        <c:shape val="box"/>
        <c:axId val="157696768"/>
        <c:axId val="157698304"/>
        <c:axId val="152615552"/>
      </c:bar3DChart>
      <c:catAx>
        <c:axId val="157696768"/>
        <c:scaling>
          <c:orientation val="minMax"/>
        </c:scaling>
        <c:axPos val="b"/>
        <c:numFmt formatCode="General" sourceLinked="1"/>
        <c:majorTickMark val="none"/>
        <c:tickLblPos val="nextTo"/>
        <c:crossAx val="157698304"/>
        <c:crosses val="autoZero"/>
        <c:auto val="1"/>
        <c:lblAlgn val="ctr"/>
        <c:lblOffset val="100"/>
      </c:catAx>
      <c:valAx>
        <c:axId val="157698304"/>
        <c:scaling>
          <c:orientation val="minMax"/>
        </c:scaling>
        <c:delete val="1"/>
        <c:axPos val="l"/>
        <c:numFmt formatCode="General" sourceLinked="1"/>
        <c:tickLblPos val="none"/>
        <c:crossAx val="157696768"/>
        <c:crosses val="autoZero"/>
        <c:crossBetween val="between"/>
      </c:valAx>
      <c:serAx>
        <c:axId val="152615552"/>
        <c:scaling>
          <c:orientation val="minMax"/>
        </c:scaling>
        <c:delete val="1"/>
        <c:axPos val="b"/>
        <c:tickLblPos val="none"/>
        <c:crossAx val="157698304"/>
        <c:crosses val="autoZero"/>
      </c:serAx>
      <c:spPr>
        <a:noFill/>
        <a:ln w="25382">
          <a:noFill/>
        </a:ln>
      </c:spPr>
    </c:plotArea>
    <c:plotVisOnly val="1"/>
    <c:dispBlanksAs val="gap"/>
  </c:chart>
  <c:txPr>
    <a:bodyPr/>
    <a:lstStyle/>
    <a:p>
      <a:pPr>
        <a:defRPr sz="1798"/>
      </a:pPr>
      <a:endParaRPr lang="zh-CN"/>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A75C99-54B9-4A47-AA28-95703E5C1635}" type="doc">
      <dgm:prSet loTypeId="urn:microsoft.com/office/officeart/2005/8/layout/cycle2" loCatId="cycle" qsTypeId="urn:microsoft.com/office/officeart/2005/8/quickstyle/3d6" qsCatId="3D" csTypeId="urn:microsoft.com/office/officeart/2005/8/colors/accent1_2" csCatId="accent1" phldr="1"/>
      <dgm:spPr/>
      <dgm:t>
        <a:bodyPr/>
        <a:lstStyle/>
        <a:p>
          <a:endParaRPr lang="zh-CN" altLang="en-US"/>
        </a:p>
      </dgm:t>
    </dgm:pt>
    <dgm:pt modelId="{76009F18-DCC1-48AE-9192-15728F94C1FB}">
      <dgm:prSet phldrT="[文本]" custT="1"/>
      <dgm:spPr/>
      <dgm:t>
        <a:bodyPr/>
        <a:lstStyle/>
        <a:p>
          <a:r>
            <a:rPr lang="en-US" altLang="en-US" sz="2400" dirty="0" err="1" smtClean="0"/>
            <a:t>Admini-stration</a:t>
          </a:r>
          <a:r>
            <a:rPr lang="en-US" altLang="en-US" sz="2400" dirty="0" smtClean="0"/>
            <a:t> of work safety </a:t>
          </a:r>
          <a:endParaRPr lang="zh-CN" altLang="en-US" sz="2400" dirty="0"/>
        </a:p>
      </dgm:t>
    </dgm:pt>
    <dgm:pt modelId="{78F7D7C3-B896-42FD-B647-B7BADF4D1471}" type="parTrans" cxnId="{E0A6D07A-85F9-42D6-820F-5B19B3BDCDFE}">
      <dgm:prSet/>
      <dgm:spPr/>
      <dgm:t>
        <a:bodyPr/>
        <a:lstStyle/>
        <a:p>
          <a:endParaRPr lang="zh-CN" altLang="en-US"/>
        </a:p>
      </dgm:t>
    </dgm:pt>
    <dgm:pt modelId="{A20057B2-83D0-481B-9E05-FE5C93F7994D}" type="sibTrans" cxnId="{E0A6D07A-85F9-42D6-820F-5B19B3BDCDFE}">
      <dgm:prSet/>
      <dgm:spPr/>
      <dgm:t>
        <a:bodyPr/>
        <a:lstStyle/>
        <a:p>
          <a:endParaRPr lang="zh-CN" altLang="en-US"/>
        </a:p>
      </dgm:t>
    </dgm:pt>
    <dgm:pt modelId="{B8976F95-2DF9-4139-914D-EB6AAD0FE98B}">
      <dgm:prSet phldrT="[文本]" custT="1"/>
      <dgm:spPr/>
      <dgm:t>
        <a:bodyPr/>
        <a:lstStyle/>
        <a:p>
          <a:r>
            <a:rPr lang="en-US" altLang="en-US" sz="2400" dirty="0" smtClean="0"/>
            <a:t>China </a:t>
          </a:r>
          <a:r>
            <a:rPr lang="en-US" altLang="en-US" sz="2400" dirty="0" err="1" smtClean="0"/>
            <a:t>meteoro</a:t>
          </a:r>
          <a:r>
            <a:rPr lang="en-US" altLang="en-US" sz="2400" dirty="0" smtClean="0"/>
            <a:t>-logy bureau</a:t>
          </a:r>
          <a:endParaRPr lang="zh-CN" altLang="en-US" sz="2400" dirty="0"/>
        </a:p>
      </dgm:t>
    </dgm:pt>
    <dgm:pt modelId="{220019A6-71E4-4478-A2BF-0EC98233338F}" type="parTrans" cxnId="{16E45528-62ED-48AA-B090-F19DCFB2A1CF}">
      <dgm:prSet/>
      <dgm:spPr/>
      <dgm:t>
        <a:bodyPr/>
        <a:lstStyle/>
        <a:p>
          <a:endParaRPr lang="zh-CN" altLang="en-US"/>
        </a:p>
      </dgm:t>
    </dgm:pt>
    <dgm:pt modelId="{65A3FAC1-1F20-428E-A568-7ABD2D5A51D1}" type="sibTrans" cxnId="{16E45528-62ED-48AA-B090-F19DCFB2A1CF}">
      <dgm:prSet/>
      <dgm:spPr/>
      <dgm:t>
        <a:bodyPr/>
        <a:lstStyle/>
        <a:p>
          <a:endParaRPr lang="zh-CN" altLang="en-US"/>
        </a:p>
      </dgm:t>
    </dgm:pt>
    <dgm:pt modelId="{7A27DBDC-36EE-4715-A5A0-BDFBFDF5B0F2}">
      <dgm:prSet phldrT="[文本]" custT="1"/>
      <dgm:spPr/>
      <dgm:t>
        <a:bodyPr/>
        <a:lstStyle/>
        <a:p>
          <a:r>
            <a:rPr lang="en-US" altLang="en-US" sz="2000" dirty="0" smtClean="0"/>
            <a:t>China earthquake </a:t>
          </a:r>
          <a:r>
            <a:rPr lang="en-US" altLang="en-US" sz="2000" dirty="0" err="1" smtClean="0"/>
            <a:t>administrat</a:t>
          </a:r>
          <a:r>
            <a:rPr lang="en-US" altLang="en-US" sz="2000" dirty="0" smtClean="0"/>
            <a:t>-ion</a:t>
          </a:r>
          <a:endParaRPr lang="zh-CN" altLang="en-US" sz="2000" dirty="0"/>
        </a:p>
      </dgm:t>
    </dgm:pt>
    <dgm:pt modelId="{70F98860-2B8A-4442-A694-3A2950D9E711}" type="parTrans" cxnId="{2DA461E7-41F6-441F-9B02-8FA2E697C637}">
      <dgm:prSet/>
      <dgm:spPr/>
      <dgm:t>
        <a:bodyPr/>
        <a:lstStyle/>
        <a:p>
          <a:endParaRPr lang="zh-CN" altLang="en-US"/>
        </a:p>
      </dgm:t>
    </dgm:pt>
    <dgm:pt modelId="{DDDC9996-4287-4216-980C-94620FF914F8}" type="sibTrans" cxnId="{2DA461E7-41F6-441F-9B02-8FA2E697C637}">
      <dgm:prSet/>
      <dgm:spPr/>
      <dgm:t>
        <a:bodyPr/>
        <a:lstStyle/>
        <a:p>
          <a:endParaRPr lang="zh-CN" altLang="en-US"/>
        </a:p>
      </dgm:t>
    </dgm:pt>
    <dgm:pt modelId="{E9517F21-D5B9-4698-AFB3-94B672F55EDB}">
      <dgm:prSet phldrT="[文本]" custT="1"/>
      <dgm:spPr/>
      <dgm:t>
        <a:bodyPr/>
        <a:lstStyle/>
        <a:p>
          <a:r>
            <a:rPr lang="en-US" altLang="en-US" sz="2400" dirty="0" smtClean="0"/>
            <a:t>State oceanic </a:t>
          </a:r>
          <a:r>
            <a:rPr lang="en-US" altLang="en-US" sz="2400" dirty="0" err="1" smtClean="0"/>
            <a:t>administ</a:t>
          </a:r>
          <a:r>
            <a:rPr lang="en-US" altLang="en-US" sz="2400" dirty="0" smtClean="0"/>
            <a:t>-ration </a:t>
          </a:r>
          <a:endParaRPr lang="zh-CN" altLang="en-US" sz="2400" dirty="0"/>
        </a:p>
      </dgm:t>
    </dgm:pt>
    <dgm:pt modelId="{DFDE2DCF-623F-403D-B6BC-4CC39B8A07DA}" type="parTrans" cxnId="{A025CE29-BDE2-4BF9-A130-66F3DE4955D0}">
      <dgm:prSet/>
      <dgm:spPr/>
      <dgm:t>
        <a:bodyPr/>
        <a:lstStyle/>
        <a:p>
          <a:endParaRPr lang="zh-CN" altLang="en-US"/>
        </a:p>
      </dgm:t>
    </dgm:pt>
    <dgm:pt modelId="{803F5B5B-D60B-497A-878C-A46008F2CE56}" type="sibTrans" cxnId="{A025CE29-BDE2-4BF9-A130-66F3DE4955D0}">
      <dgm:prSet/>
      <dgm:spPr/>
      <dgm:t>
        <a:bodyPr/>
        <a:lstStyle/>
        <a:p>
          <a:endParaRPr lang="zh-CN" altLang="en-US"/>
        </a:p>
      </dgm:t>
    </dgm:pt>
    <dgm:pt modelId="{45920AE8-3DD5-4574-88F1-9102B5EACEF2}" type="pres">
      <dgm:prSet presAssocID="{C6A75C99-54B9-4A47-AA28-95703E5C1635}" presName="cycle" presStyleCnt="0">
        <dgm:presLayoutVars>
          <dgm:dir/>
          <dgm:resizeHandles val="exact"/>
        </dgm:presLayoutVars>
      </dgm:prSet>
      <dgm:spPr/>
      <dgm:t>
        <a:bodyPr/>
        <a:lstStyle/>
        <a:p>
          <a:endParaRPr lang="zh-CN" altLang="en-US"/>
        </a:p>
      </dgm:t>
    </dgm:pt>
    <dgm:pt modelId="{1B726993-AEDF-4B33-BCB5-7AC315A9E002}" type="pres">
      <dgm:prSet presAssocID="{76009F18-DCC1-48AE-9192-15728F94C1FB}" presName="node" presStyleLbl="node1" presStyleIdx="0" presStyleCnt="4">
        <dgm:presLayoutVars>
          <dgm:bulletEnabled val="1"/>
        </dgm:presLayoutVars>
      </dgm:prSet>
      <dgm:spPr>
        <a:prstGeom prst="pentagon">
          <a:avLst/>
        </a:prstGeom>
      </dgm:spPr>
      <dgm:t>
        <a:bodyPr/>
        <a:lstStyle/>
        <a:p>
          <a:endParaRPr lang="zh-CN" altLang="en-US"/>
        </a:p>
      </dgm:t>
    </dgm:pt>
    <dgm:pt modelId="{C9D06A5B-2EE8-4B5B-BB89-A10C58ED8695}" type="pres">
      <dgm:prSet presAssocID="{A20057B2-83D0-481B-9E05-FE5C93F7994D}" presName="sibTrans" presStyleLbl="sibTrans2D1" presStyleIdx="0" presStyleCnt="4"/>
      <dgm:spPr/>
      <dgm:t>
        <a:bodyPr/>
        <a:lstStyle/>
        <a:p>
          <a:endParaRPr lang="zh-CN" altLang="en-US"/>
        </a:p>
      </dgm:t>
    </dgm:pt>
    <dgm:pt modelId="{15321D05-D4D9-486E-8FCB-43642C34FF11}" type="pres">
      <dgm:prSet presAssocID="{A20057B2-83D0-481B-9E05-FE5C93F7994D}" presName="connectorText" presStyleLbl="sibTrans2D1" presStyleIdx="0" presStyleCnt="4"/>
      <dgm:spPr/>
      <dgm:t>
        <a:bodyPr/>
        <a:lstStyle/>
        <a:p>
          <a:endParaRPr lang="zh-CN" altLang="en-US"/>
        </a:p>
      </dgm:t>
    </dgm:pt>
    <dgm:pt modelId="{A43E78DB-CEA5-447B-A9ED-D32C1067F897}" type="pres">
      <dgm:prSet presAssocID="{B8976F95-2DF9-4139-914D-EB6AAD0FE98B}" presName="node" presStyleLbl="node1" presStyleIdx="1" presStyleCnt="4">
        <dgm:presLayoutVars>
          <dgm:bulletEnabled val="1"/>
        </dgm:presLayoutVars>
      </dgm:prSet>
      <dgm:spPr/>
      <dgm:t>
        <a:bodyPr/>
        <a:lstStyle/>
        <a:p>
          <a:endParaRPr lang="zh-CN" altLang="en-US"/>
        </a:p>
      </dgm:t>
    </dgm:pt>
    <dgm:pt modelId="{AFFC74A3-346A-48C4-BF51-B5C7B5DD260F}" type="pres">
      <dgm:prSet presAssocID="{65A3FAC1-1F20-428E-A568-7ABD2D5A51D1}" presName="sibTrans" presStyleLbl="sibTrans2D1" presStyleIdx="1" presStyleCnt="4"/>
      <dgm:spPr/>
      <dgm:t>
        <a:bodyPr/>
        <a:lstStyle/>
        <a:p>
          <a:endParaRPr lang="zh-CN" altLang="en-US"/>
        </a:p>
      </dgm:t>
    </dgm:pt>
    <dgm:pt modelId="{2C09ECF9-E7DB-4D5D-9358-EE851EE26D93}" type="pres">
      <dgm:prSet presAssocID="{65A3FAC1-1F20-428E-A568-7ABD2D5A51D1}" presName="connectorText" presStyleLbl="sibTrans2D1" presStyleIdx="1" presStyleCnt="4"/>
      <dgm:spPr/>
      <dgm:t>
        <a:bodyPr/>
        <a:lstStyle/>
        <a:p>
          <a:endParaRPr lang="zh-CN" altLang="en-US"/>
        </a:p>
      </dgm:t>
    </dgm:pt>
    <dgm:pt modelId="{DD50A272-E675-4E57-BEA5-EA1998A64D22}" type="pres">
      <dgm:prSet presAssocID="{7A27DBDC-36EE-4715-A5A0-BDFBFDF5B0F2}" presName="node" presStyleLbl="node1" presStyleIdx="2" presStyleCnt="4">
        <dgm:presLayoutVars>
          <dgm:bulletEnabled val="1"/>
        </dgm:presLayoutVars>
      </dgm:prSet>
      <dgm:spPr/>
      <dgm:t>
        <a:bodyPr/>
        <a:lstStyle/>
        <a:p>
          <a:endParaRPr lang="zh-CN" altLang="en-US"/>
        </a:p>
      </dgm:t>
    </dgm:pt>
    <dgm:pt modelId="{5735FC6B-1A5F-42DF-BB6C-415D370C1155}" type="pres">
      <dgm:prSet presAssocID="{DDDC9996-4287-4216-980C-94620FF914F8}" presName="sibTrans" presStyleLbl="sibTrans2D1" presStyleIdx="2" presStyleCnt="4"/>
      <dgm:spPr/>
      <dgm:t>
        <a:bodyPr/>
        <a:lstStyle/>
        <a:p>
          <a:endParaRPr lang="zh-CN" altLang="en-US"/>
        </a:p>
      </dgm:t>
    </dgm:pt>
    <dgm:pt modelId="{927A5DC2-B45E-4E48-AB26-6DFE31C8E157}" type="pres">
      <dgm:prSet presAssocID="{DDDC9996-4287-4216-980C-94620FF914F8}" presName="connectorText" presStyleLbl="sibTrans2D1" presStyleIdx="2" presStyleCnt="4"/>
      <dgm:spPr/>
      <dgm:t>
        <a:bodyPr/>
        <a:lstStyle/>
        <a:p>
          <a:endParaRPr lang="zh-CN" altLang="en-US"/>
        </a:p>
      </dgm:t>
    </dgm:pt>
    <dgm:pt modelId="{98689C1D-5EC4-438D-AEFB-0348F444F62A}" type="pres">
      <dgm:prSet presAssocID="{E9517F21-D5B9-4698-AFB3-94B672F55EDB}" presName="node" presStyleLbl="node1" presStyleIdx="3" presStyleCnt="4">
        <dgm:presLayoutVars>
          <dgm:bulletEnabled val="1"/>
        </dgm:presLayoutVars>
      </dgm:prSet>
      <dgm:spPr/>
      <dgm:t>
        <a:bodyPr/>
        <a:lstStyle/>
        <a:p>
          <a:endParaRPr lang="zh-CN" altLang="en-US"/>
        </a:p>
      </dgm:t>
    </dgm:pt>
    <dgm:pt modelId="{A760EC40-F6C6-456C-8EF2-96B9BC5779A6}" type="pres">
      <dgm:prSet presAssocID="{803F5B5B-D60B-497A-878C-A46008F2CE56}" presName="sibTrans" presStyleLbl="sibTrans2D1" presStyleIdx="3" presStyleCnt="4"/>
      <dgm:spPr/>
      <dgm:t>
        <a:bodyPr/>
        <a:lstStyle/>
        <a:p>
          <a:endParaRPr lang="zh-CN" altLang="en-US"/>
        </a:p>
      </dgm:t>
    </dgm:pt>
    <dgm:pt modelId="{8B870CD6-7CE6-435E-B8EC-68D3AFE625E4}" type="pres">
      <dgm:prSet presAssocID="{803F5B5B-D60B-497A-878C-A46008F2CE56}" presName="connectorText" presStyleLbl="sibTrans2D1" presStyleIdx="3" presStyleCnt="4"/>
      <dgm:spPr/>
      <dgm:t>
        <a:bodyPr/>
        <a:lstStyle/>
        <a:p>
          <a:endParaRPr lang="zh-CN" altLang="en-US"/>
        </a:p>
      </dgm:t>
    </dgm:pt>
  </dgm:ptLst>
  <dgm:cxnLst>
    <dgm:cxn modelId="{E0A6D07A-85F9-42D6-820F-5B19B3BDCDFE}" srcId="{C6A75C99-54B9-4A47-AA28-95703E5C1635}" destId="{76009F18-DCC1-48AE-9192-15728F94C1FB}" srcOrd="0" destOrd="0" parTransId="{78F7D7C3-B896-42FD-B647-B7BADF4D1471}" sibTransId="{A20057B2-83D0-481B-9E05-FE5C93F7994D}"/>
    <dgm:cxn modelId="{143BA628-B22D-46B6-8C78-D4F1EA2971BC}" type="presOf" srcId="{65A3FAC1-1F20-428E-A568-7ABD2D5A51D1}" destId="{AFFC74A3-346A-48C4-BF51-B5C7B5DD260F}" srcOrd="0" destOrd="0" presId="urn:microsoft.com/office/officeart/2005/8/layout/cycle2"/>
    <dgm:cxn modelId="{79862F98-2852-4DD4-B63E-39BAD4BB50C9}" type="presOf" srcId="{A20057B2-83D0-481B-9E05-FE5C93F7994D}" destId="{C9D06A5B-2EE8-4B5B-BB89-A10C58ED8695}" srcOrd="0" destOrd="0" presId="urn:microsoft.com/office/officeart/2005/8/layout/cycle2"/>
    <dgm:cxn modelId="{E3256AE6-D0FE-4CC9-8ACC-F23A695295D2}" type="presOf" srcId="{76009F18-DCC1-48AE-9192-15728F94C1FB}" destId="{1B726993-AEDF-4B33-BCB5-7AC315A9E002}" srcOrd="0" destOrd="0" presId="urn:microsoft.com/office/officeart/2005/8/layout/cycle2"/>
    <dgm:cxn modelId="{16E45528-62ED-48AA-B090-F19DCFB2A1CF}" srcId="{C6A75C99-54B9-4A47-AA28-95703E5C1635}" destId="{B8976F95-2DF9-4139-914D-EB6AAD0FE98B}" srcOrd="1" destOrd="0" parTransId="{220019A6-71E4-4478-A2BF-0EC98233338F}" sibTransId="{65A3FAC1-1F20-428E-A568-7ABD2D5A51D1}"/>
    <dgm:cxn modelId="{696F28A2-94B6-495E-9D59-4ABB9F8C509F}" type="presOf" srcId="{A20057B2-83D0-481B-9E05-FE5C93F7994D}" destId="{15321D05-D4D9-486E-8FCB-43642C34FF11}" srcOrd="1" destOrd="0" presId="urn:microsoft.com/office/officeart/2005/8/layout/cycle2"/>
    <dgm:cxn modelId="{A08BC717-3F3A-4510-A40A-D8B88004601F}" type="presOf" srcId="{E9517F21-D5B9-4698-AFB3-94B672F55EDB}" destId="{98689C1D-5EC4-438D-AEFB-0348F444F62A}" srcOrd="0" destOrd="0" presId="urn:microsoft.com/office/officeart/2005/8/layout/cycle2"/>
    <dgm:cxn modelId="{641FDE25-8FCB-46F3-AD49-FA0A88A1E671}" type="presOf" srcId="{C6A75C99-54B9-4A47-AA28-95703E5C1635}" destId="{45920AE8-3DD5-4574-88F1-9102B5EACEF2}" srcOrd="0" destOrd="0" presId="urn:microsoft.com/office/officeart/2005/8/layout/cycle2"/>
    <dgm:cxn modelId="{B825CD6D-29D6-4E50-AC43-8A1214D1A683}" type="presOf" srcId="{65A3FAC1-1F20-428E-A568-7ABD2D5A51D1}" destId="{2C09ECF9-E7DB-4D5D-9358-EE851EE26D93}" srcOrd="1" destOrd="0" presId="urn:microsoft.com/office/officeart/2005/8/layout/cycle2"/>
    <dgm:cxn modelId="{07DCC375-172C-422D-9EDF-6D6AAB37641F}" type="presOf" srcId="{803F5B5B-D60B-497A-878C-A46008F2CE56}" destId="{8B870CD6-7CE6-435E-B8EC-68D3AFE625E4}" srcOrd="1" destOrd="0" presId="urn:microsoft.com/office/officeart/2005/8/layout/cycle2"/>
    <dgm:cxn modelId="{84D8DAD7-BD5D-4FCF-BAEC-2F1588D4505C}" type="presOf" srcId="{B8976F95-2DF9-4139-914D-EB6AAD0FE98B}" destId="{A43E78DB-CEA5-447B-A9ED-D32C1067F897}" srcOrd="0" destOrd="0" presId="urn:microsoft.com/office/officeart/2005/8/layout/cycle2"/>
    <dgm:cxn modelId="{E274272E-C96B-4AC4-8531-60363F067066}" type="presOf" srcId="{DDDC9996-4287-4216-980C-94620FF914F8}" destId="{5735FC6B-1A5F-42DF-BB6C-415D370C1155}" srcOrd="0" destOrd="0" presId="urn:microsoft.com/office/officeart/2005/8/layout/cycle2"/>
    <dgm:cxn modelId="{468A9FF9-1B00-4BD4-ABD9-2F9F531B9DC6}" type="presOf" srcId="{803F5B5B-D60B-497A-878C-A46008F2CE56}" destId="{A760EC40-F6C6-456C-8EF2-96B9BC5779A6}" srcOrd="0" destOrd="0" presId="urn:microsoft.com/office/officeart/2005/8/layout/cycle2"/>
    <dgm:cxn modelId="{2DA461E7-41F6-441F-9B02-8FA2E697C637}" srcId="{C6A75C99-54B9-4A47-AA28-95703E5C1635}" destId="{7A27DBDC-36EE-4715-A5A0-BDFBFDF5B0F2}" srcOrd="2" destOrd="0" parTransId="{70F98860-2B8A-4442-A694-3A2950D9E711}" sibTransId="{DDDC9996-4287-4216-980C-94620FF914F8}"/>
    <dgm:cxn modelId="{A025CE29-BDE2-4BF9-A130-66F3DE4955D0}" srcId="{C6A75C99-54B9-4A47-AA28-95703E5C1635}" destId="{E9517F21-D5B9-4698-AFB3-94B672F55EDB}" srcOrd="3" destOrd="0" parTransId="{DFDE2DCF-623F-403D-B6BC-4CC39B8A07DA}" sibTransId="{803F5B5B-D60B-497A-878C-A46008F2CE56}"/>
    <dgm:cxn modelId="{D9AFCFA3-4B22-41AA-B4A8-22D5B294805C}" type="presOf" srcId="{7A27DBDC-36EE-4715-A5A0-BDFBFDF5B0F2}" destId="{DD50A272-E675-4E57-BEA5-EA1998A64D22}" srcOrd="0" destOrd="0" presId="urn:microsoft.com/office/officeart/2005/8/layout/cycle2"/>
    <dgm:cxn modelId="{92212871-7280-4A5F-AACF-66C825A3A151}" type="presOf" srcId="{DDDC9996-4287-4216-980C-94620FF914F8}" destId="{927A5DC2-B45E-4E48-AB26-6DFE31C8E157}" srcOrd="1" destOrd="0" presId="urn:microsoft.com/office/officeart/2005/8/layout/cycle2"/>
    <dgm:cxn modelId="{AE578BB1-7DAC-4E01-9B4C-6A2DCB2B111E}" type="presParOf" srcId="{45920AE8-3DD5-4574-88F1-9102B5EACEF2}" destId="{1B726993-AEDF-4B33-BCB5-7AC315A9E002}" srcOrd="0" destOrd="0" presId="urn:microsoft.com/office/officeart/2005/8/layout/cycle2"/>
    <dgm:cxn modelId="{31E39650-A0FF-4D8A-A0DB-5650A3747DA8}" type="presParOf" srcId="{45920AE8-3DD5-4574-88F1-9102B5EACEF2}" destId="{C9D06A5B-2EE8-4B5B-BB89-A10C58ED8695}" srcOrd="1" destOrd="0" presId="urn:microsoft.com/office/officeart/2005/8/layout/cycle2"/>
    <dgm:cxn modelId="{254962BA-7F22-418B-A314-6228527FA868}" type="presParOf" srcId="{C9D06A5B-2EE8-4B5B-BB89-A10C58ED8695}" destId="{15321D05-D4D9-486E-8FCB-43642C34FF11}" srcOrd="0" destOrd="0" presId="urn:microsoft.com/office/officeart/2005/8/layout/cycle2"/>
    <dgm:cxn modelId="{33513C07-2442-405F-970B-D835A47E8BF6}" type="presParOf" srcId="{45920AE8-3DD5-4574-88F1-9102B5EACEF2}" destId="{A43E78DB-CEA5-447B-A9ED-D32C1067F897}" srcOrd="2" destOrd="0" presId="urn:microsoft.com/office/officeart/2005/8/layout/cycle2"/>
    <dgm:cxn modelId="{17B6F7CC-4433-4EBD-8567-6CC82F91E6F7}" type="presParOf" srcId="{45920AE8-3DD5-4574-88F1-9102B5EACEF2}" destId="{AFFC74A3-346A-48C4-BF51-B5C7B5DD260F}" srcOrd="3" destOrd="0" presId="urn:microsoft.com/office/officeart/2005/8/layout/cycle2"/>
    <dgm:cxn modelId="{3DCE5866-42BF-4BF9-9E62-B1EDB1DDE3AA}" type="presParOf" srcId="{AFFC74A3-346A-48C4-BF51-B5C7B5DD260F}" destId="{2C09ECF9-E7DB-4D5D-9358-EE851EE26D93}" srcOrd="0" destOrd="0" presId="urn:microsoft.com/office/officeart/2005/8/layout/cycle2"/>
    <dgm:cxn modelId="{A99962A4-0479-427A-A3C5-97B8351A4625}" type="presParOf" srcId="{45920AE8-3DD5-4574-88F1-9102B5EACEF2}" destId="{DD50A272-E675-4E57-BEA5-EA1998A64D22}" srcOrd="4" destOrd="0" presId="urn:microsoft.com/office/officeart/2005/8/layout/cycle2"/>
    <dgm:cxn modelId="{D6141F27-68CB-4B13-9618-0F8F642811B4}" type="presParOf" srcId="{45920AE8-3DD5-4574-88F1-9102B5EACEF2}" destId="{5735FC6B-1A5F-42DF-BB6C-415D370C1155}" srcOrd="5" destOrd="0" presId="urn:microsoft.com/office/officeart/2005/8/layout/cycle2"/>
    <dgm:cxn modelId="{84569DA7-9DD5-4FE6-86EC-E2535EE8A885}" type="presParOf" srcId="{5735FC6B-1A5F-42DF-BB6C-415D370C1155}" destId="{927A5DC2-B45E-4E48-AB26-6DFE31C8E157}" srcOrd="0" destOrd="0" presId="urn:microsoft.com/office/officeart/2005/8/layout/cycle2"/>
    <dgm:cxn modelId="{A7EEA452-C1D0-4728-8DB1-72B001485A60}" type="presParOf" srcId="{45920AE8-3DD5-4574-88F1-9102B5EACEF2}" destId="{98689C1D-5EC4-438D-AEFB-0348F444F62A}" srcOrd="6" destOrd="0" presId="urn:microsoft.com/office/officeart/2005/8/layout/cycle2"/>
    <dgm:cxn modelId="{90B0B650-38FC-430E-AFF7-79F787B43EB9}" type="presParOf" srcId="{45920AE8-3DD5-4574-88F1-9102B5EACEF2}" destId="{A760EC40-F6C6-456C-8EF2-96B9BC5779A6}" srcOrd="7" destOrd="0" presId="urn:microsoft.com/office/officeart/2005/8/layout/cycle2"/>
    <dgm:cxn modelId="{B3BF43D8-6D20-46E4-9875-A4FAFAC64CB9}" type="presParOf" srcId="{A760EC40-F6C6-456C-8EF2-96B9BC5779A6}" destId="{8B870CD6-7CE6-435E-B8EC-68D3AFE625E4}" srcOrd="0" destOrd="0" presId="urn:microsoft.com/office/officeart/2005/8/layout/cycle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宋体" charset="-122"/>
              </a:defRPr>
            </a:lvl1pPr>
          </a:lstStyle>
          <a:p>
            <a:pPr>
              <a:defRPr/>
            </a:pPr>
            <a:fld id="{418BD2AC-EB00-4D1D-BDA3-1AC7AF8864BC}" type="datetimeFigureOut">
              <a:rPr lang="zh-CN" altLang="en-US"/>
              <a:pPr>
                <a:defRPr/>
              </a:pPr>
              <a:t>2013/10/7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宋体"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宋体" charset="-122"/>
              </a:defRPr>
            </a:lvl1pPr>
          </a:lstStyle>
          <a:p>
            <a:pPr>
              <a:defRPr/>
            </a:pPr>
            <a:fld id="{D67F150F-859A-43B5-BC0E-6DB55E2E22E3}" type="slidenum">
              <a:rPr lang="zh-CN" altLang="en-US"/>
              <a:pPr>
                <a:defRPr/>
              </a:pPr>
              <a:t>‹#›</a:t>
            </a:fld>
            <a:endParaRPr lang="zh-CN" altLang="en-US"/>
          </a:p>
        </p:txBody>
      </p:sp>
    </p:spTree>
    <p:extLst>
      <p:ext uri="{BB962C8B-B14F-4D97-AF65-F5344CB8AC3E}">
        <p14:creationId xmlns="" xmlns:p14="http://schemas.microsoft.com/office/powerpoint/2010/main" val="20788282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baike.baidu.com/view/94074.ht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TextEdit="1"/>
          </p:cNvSpPr>
          <p:nvPr>
            <p:ph type="sldImg"/>
          </p:nvPr>
        </p:nvSpPr>
        <p:spPr bwMode="auto">
          <a:noFill/>
          <a:ln>
            <a:solidFill>
              <a:srgbClr val="000000"/>
            </a:solidFill>
            <a:miter lim="800000"/>
            <a:headEnd/>
            <a:tailEnd/>
          </a:ln>
        </p:spPr>
      </p:sp>
      <p:sp>
        <p:nvSpPr>
          <p:cNvPr id="2355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zh-CN" altLang="en-US" smtClean="0"/>
              <a:t>安全</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p:spPr>
      </p:sp>
      <p:sp>
        <p:nvSpPr>
          <p:cNvPr id="30723"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coordinated mechanism on emergency rescue </a:t>
            </a:r>
            <a:endParaRPr lang="en-US" altLang="zh-CN" b="1" smtClean="0"/>
          </a:p>
          <a:p>
            <a:r>
              <a:rPr lang="en-US" altLang="zh-CN" smtClean="0"/>
              <a:t>regional coordinated mechanism of united prevention and control </a:t>
            </a:r>
          </a:p>
          <a:p>
            <a:r>
              <a:rPr lang="en-US" altLang="zh-CN" smtClean="0"/>
              <a:t>Northeast China, North China, Northwest China, Middle region of China, Southwest China, southeast china, south china</a:t>
            </a:r>
            <a:endParaRPr lang="zh-CN" altLang="en-US" smtClean="0"/>
          </a:p>
        </p:txBody>
      </p:sp>
      <p:sp>
        <p:nvSpPr>
          <p:cNvPr id="3072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0C9857D-B14C-43E1-AF84-52E0C85E39C6}" type="slidenum">
              <a:rPr lang="zh-CN" altLang="en-US" smtClean="0">
                <a:ea typeface="宋体" pitchFamily="2" charset="-122"/>
              </a:rPr>
              <a:pPr/>
              <a:t>15</a:t>
            </a:fld>
            <a:endParaRPr lang="zh-CN" altLang="en-US" smtClean="0">
              <a:ea typeface="宋体"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p:spPr>
      </p:sp>
      <p:sp>
        <p:nvSpPr>
          <p:cNvPr id="32771"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dirty="0" smtClean="0"/>
              <a:t>coordinated mechanism on emergency rescue </a:t>
            </a:r>
            <a:endParaRPr lang="en-US" altLang="zh-CN" b="1" dirty="0" smtClean="0"/>
          </a:p>
          <a:p>
            <a:r>
              <a:rPr lang="en-US" altLang="zh-CN" dirty="0" smtClean="0"/>
              <a:t>experts meeting system (</a:t>
            </a:r>
            <a:r>
              <a:rPr lang="zh-CN" altLang="en-US" dirty="0" smtClean="0"/>
              <a:t>括号内容可略）（</a:t>
            </a:r>
            <a:r>
              <a:rPr lang="en-US" altLang="zh-CN" dirty="0" smtClean="0"/>
              <a:t>in the fields of coal, metal and non-metal mine, petroleum and natural gas mining and storage, hazardous chemicals and fireworks, traffic, construction, metallurgy, communication, medical care and safety management)</a:t>
            </a:r>
            <a:endParaRPr lang="zh-CN" altLang="en-US" dirty="0" smtClean="0"/>
          </a:p>
        </p:txBody>
      </p:sp>
      <p:sp>
        <p:nvSpPr>
          <p:cNvPr id="3277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36E679A-270E-41AD-BD2D-D7E1E3D6EA3A}" type="slidenum">
              <a:rPr lang="zh-CN" altLang="en-US" smtClean="0">
                <a:ea typeface="宋体" pitchFamily="2" charset="-122"/>
              </a:rPr>
              <a:pPr/>
              <a:t>16</a:t>
            </a:fld>
            <a:endParaRPr lang="zh-CN" altLang="en-US" smtClean="0">
              <a:ea typeface="宋体"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Improvement on emergency rescue</a:t>
            </a:r>
          </a:p>
          <a:p>
            <a:r>
              <a:rPr lang="en-US" altLang="zh-CN" smtClean="0"/>
              <a:t>The coordinated mechanism on emergency rescue provides important guarantee for us to respond and dispose to serious natural disasters and accidents.</a:t>
            </a:r>
          </a:p>
          <a:p>
            <a:r>
              <a:rPr lang="en-US" altLang="zh-CN" smtClean="0"/>
              <a:t>March 29, 2013 landslides in Tibet: </a:t>
            </a:r>
          </a:p>
          <a:p>
            <a:r>
              <a:rPr lang="en-US" altLang="zh-CN" smtClean="0"/>
              <a:t>Organized 1790 soldiers and armed polices nearby in 20 minutes;</a:t>
            </a:r>
          </a:p>
          <a:p>
            <a:r>
              <a:rPr lang="en-US" altLang="zh-CN" smtClean="0"/>
              <a:t>Organized 450 machines to the rescue in 20 minutes</a:t>
            </a:r>
          </a:p>
          <a:p>
            <a:endParaRPr lang="zh-CN" altLang="en-US" smtClean="0"/>
          </a:p>
        </p:txBody>
      </p:sp>
      <p:sp>
        <p:nvSpPr>
          <p:cNvPr id="3379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02CC1C3-A880-4797-B9D8-07E14A1F183A}" type="slidenum">
              <a:rPr lang="zh-CN" altLang="en-US" smtClean="0">
                <a:ea typeface="宋体" pitchFamily="2" charset="-122"/>
              </a:rPr>
              <a:pPr/>
              <a:t>17</a:t>
            </a:fld>
            <a:endParaRPr lang="zh-CN" altLang="en-US" smtClean="0">
              <a:ea typeface="宋体"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Improvement on emergency rescue</a:t>
            </a:r>
          </a:p>
          <a:p>
            <a:r>
              <a:rPr lang="en-US" altLang="zh-CN" smtClean="0"/>
              <a:t>The coordinated mechanism on emergency rescue provides important guarantee for us to respond and dispose to serious natural disasters and accidents.</a:t>
            </a:r>
          </a:p>
          <a:p>
            <a:r>
              <a:rPr lang="en-US" altLang="zh-CN" smtClean="0"/>
              <a:t>March 29, 2013 landslides in Tibet: </a:t>
            </a:r>
          </a:p>
          <a:p>
            <a:r>
              <a:rPr lang="en-US" altLang="zh-CN" smtClean="0"/>
              <a:t>Organized 1790 soldiers and armed polices nearby in 20 minutes;</a:t>
            </a:r>
          </a:p>
          <a:p>
            <a:r>
              <a:rPr lang="en-US" altLang="zh-CN" smtClean="0"/>
              <a:t>Organized 450 machines to the rescue in 20 minutes</a:t>
            </a:r>
          </a:p>
          <a:p>
            <a:endParaRPr lang="zh-CN" altLang="en-US" smtClean="0"/>
          </a:p>
        </p:txBody>
      </p:sp>
      <p:sp>
        <p:nvSpPr>
          <p:cNvPr id="3379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02CC1C3-A880-4797-B9D8-07E14A1F183A}" type="slidenum">
              <a:rPr lang="zh-CN" altLang="en-US" smtClean="0">
                <a:ea typeface="宋体" pitchFamily="2" charset="-122"/>
              </a:rPr>
              <a:pPr/>
              <a:t>18</a:t>
            </a:fld>
            <a:endParaRPr lang="zh-CN" altLang="en-US" smtClean="0">
              <a:ea typeface="宋体"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Improvement on emergency rescue</a:t>
            </a:r>
          </a:p>
          <a:p>
            <a:r>
              <a:rPr lang="en-US" altLang="zh-CN" smtClean="0"/>
              <a:t>The coordinated mechanism on emergency rescue provides important guarantee for us to respond and dispose to serious natural disasters and accidents.</a:t>
            </a:r>
          </a:p>
          <a:p>
            <a:r>
              <a:rPr lang="en-US" altLang="zh-CN" smtClean="0"/>
              <a:t>March 29, 2013 landslides in Tibet: </a:t>
            </a:r>
          </a:p>
          <a:p>
            <a:r>
              <a:rPr lang="en-US" altLang="zh-CN" smtClean="0"/>
              <a:t>Organized 1790 soldiers and armed polices nearby in 20 minutes;</a:t>
            </a:r>
          </a:p>
          <a:p>
            <a:r>
              <a:rPr lang="en-US" altLang="zh-CN" smtClean="0"/>
              <a:t>Organized 450 machines to the rescue in 20 minutes</a:t>
            </a:r>
          </a:p>
          <a:p>
            <a:endParaRPr lang="zh-CN" altLang="en-US" smtClean="0"/>
          </a:p>
        </p:txBody>
      </p:sp>
      <p:sp>
        <p:nvSpPr>
          <p:cNvPr id="3379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02CC1C3-A880-4797-B9D8-07E14A1F183A}" type="slidenum">
              <a:rPr lang="zh-CN" altLang="en-US" smtClean="0">
                <a:ea typeface="宋体" pitchFamily="2" charset="-122"/>
              </a:rPr>
              <a:pPr/>
              <a:t>19</a:t>
            </a:fld>
            <a:endParaRPr lang="zh-CN" altLang="en-US" smtClean="0">
              <a:ea typeface="宋体"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headEnd/>
            <a:tailEnd/>
          </a:ln>
        </p:spPr>
      </p:sp>
      <p:sp>
        <p:nvSpPr>
          <p:cNvPr id="34819"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7 magnitude earthquake in Lushanxian, Sichuan Province on April 20 </a:t>
            </a:r>
          </a:p>
          <a:p>
            <a:r>
              <a:rPr lang="en-US" altLang="zh-CN" smtClean="0"/>
              <a:t>finished rescue deployment within 30 minutes </a:t>
            </a:r>
          </a:p>
          <a:p>
            <a:r>
              <a:rPr lang="en-US" altLang="zh-CN" smtClean="0"/>
              <a:t>Organized teams in 60 minutes </a:t>
            </a:r>
          </a:p>
          <a:p>
            <a:r>
              <a:rPr lang="en-US" altLang="zh-CN" smtClean="0"/>
              <a:t>the first rescue team arrived the site in 120 minutes</a:t>
            </a:r>
            <a:endParaRPr lang="zh-CN" altLang="en-US" smtClean="0"/>
          </a:p>
        </p:txBody>
      </p:sp>
      <p:sp>
        <p:nvSpPr>
          <p:cNvPr id="3482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40F53EF-460D-468A-BD85-6D763BE9A930}" type="slidenum">
              <a:rPr lang="zh-CN" altLang="en-US" smtClean="0">
                <a:ea typeface="宋体" pitchFamily="2" charset="-122"/>
              </a:rPr>
              <a:pPr/>
              <a:t>20</a:t>
            </a:fld>
            <a:endParaRPr lang="zh-CN" altLang="en-US" smtClean="0">
              <a:ea typeface="宋体"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headEnd/>
            <a:tailEnd/>
          </a:ln>
        </p:spPr>
      </p:sp>
      <p:sp>
        <p:nvSpPr>
          <p:cNvPr id="35843"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the emergency rescue resources are completely shared.</a:t>
            </a:r>
          </a:p>
          <a:p>
            <a:r>
              <a:rPr lang="en-US" altLang="zh-CN" smtClean="0"/>
              <a:t>military helicopter to transport large rescue equipments</a:t>
            </a:r>
            <a:endParaRPr lang="zh-CN" altLang="en-US" b="1" smtClean="0"/>
          </a:p>
        </p:txBody>
      </p:sp>
      <p:sp>
        <p:nvSpPr>
          <p:cNvPr id="3584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C066DFD-39B4-443C-B1D7-3E1C2CD622C1}" type="slidenum">
              <a:rPr lang="zh-CN" altLang="en-US" smtClean="0">
                <a:ea typeface="宋体" pitchFamily="2" charset="-122"/>
              </a:rPr>
              <a:pPr/>
              <a:t>21</a:t>
            </a:fld>
            <a:endParaRPr lang="zh-CN" altLang="en-US" smtClean="0">
              <a:ea typeface="宋体"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headEnd/>
            <a:tailEnd/>
          </a:ln>
        </p:spPr>
      </p:sp>
      <p:sp>
        <p:nvSpPr>
          <p:cNvPr id="35843"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the emergency rescue resources are completely shared.</a:t>
            </a:r>
          </a:p>
          <a:p>
            <a:r>
              <a:rPr lang="en-US" altLang="zh-CN" smtClean="0"/>
              <a:t>military helicopter to transport large rescue equipments</a:t>
            </a:r>
            <a:endParaRPr lang="zh-CN" altLang="en-US" b="1" smtClean="0"/>
          </a:p>
        </p:txBody>
      </p:sp>
      <p:sp>
        <p:nvSpPr>
          <p:cNvPr id="3584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C066DFD-39B4-443C-B1D7-3E1C2CD622C1}" type="slidenum">
              <a:rPr lang="zh-CN" altLang="en-US" smtClean="0">
                <a:ea typeface="宋体" pitchFamily="2" charset="-122"/>
              </a:rPr>
              <a:pPr/>
              <a:t>22</a:t>
            </a:fld>
            <a:endParaRPr lang="zh-CN" altLang="en-US" smtClean="0">
              <a:ea typeface="宋体"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headEnd/>
            <a:tailEnd/>
          </a:ln>
        </p:spPr>
      </p:sp>
      <p:sp>
        <p:nvSpPr>
          <p:cNvPr id="35843" name="备注占位符 2"/>
          <p:cNvSpPr>
            <a:spLocks noGrp="1"/>
          </p:cNvSpPr>
          <p:nvPr>
            <p:ph type="body" idx="1"/>
          </p:nvPr>
        </p:nvSpPr>
        <p:spPr bwMode="auto">
          <a:noFill/>
        </p:spPr>
        <p:txBody>
          <a:bodyPr wrap="square" numCol="1" anchor="t" anchorCtr="0" compatLnSpc="1">
            <a:prstTxWarp prst="textNoShape">
              <a:avLst/>
            </a:prstTxWarp>
          </a:bodyPr>
          <a:lstStyle/>
          <a:p>
            <a:pPr algn="just">
              <a:lnSpc>
                <a:spcPct val="135000"/>
              </a:lnSpc>
              <a:spcBef>
                <a:spcPct val="20000"/>
              </a:spcBef>
              <a:buClr>
                <a:schemeClr val="accent1"/>
              </a:buClr>
              <a:buFont typeface="Wingdings" pitchFamily="2" charset="2"/>
              <a:buNone/>
            </a:pPr>
            <a:r>
              <a:rPr lang="en-US" altLang="zh-CN" sz="1200" dirty="0" smtClean="0">
                <a:ea typeface="微软雅黑" pitchFamily="34" charset="-122"/>
              </a:rPr>
              <a:t>On June 5, 2009, it happened serious land collapse accident at </a:t>
            </a:r>
            <a:r>
              <a:rPr lang="en-US" altLang="zh-CN" sz="1200" dirty="0" err="1" smtClean="0">
                <a:ea typeface="微软雅黑" pitchFamily="34" charset="-122"/>
              </a:rPr>
              <a:t>Jiweishan</a:t>
            </a:r>
            <a:r>
              <a:rPr lang="en-US" altLang="zh-CN" sz="1200" dirty="0" smtClean="0">
                <a:ea typeface="微软雅黑" pitchFamily="34" charset="-122"/>
              </a:rPr>
              <a:t> of </a:t>
            </a:r>
            <a:r>
              <a:rPr lang="en-US" altLang="zh-CN" sz="1200" dirty="0" err="1" smtClean="0">
                <a:ea typeface="微软雅黑" pitchFamily="34" charset="-122"/>
              </a:rPr>
              <a:t>Wulong</a:t>
            </a:r>
            <a:r>
              <a:rPr lang="en-US" altLang="zh-CN" sz="1200" dirty="0" smtClean="0">
                <a:ea typeface="微软雅黑" pitchFamily="34" charset="-122"/>
              </a:rPr>
              <a:t>, Chongqing. We coordinated to send a Mi-26 helicopter from </a:t>
            </a:r>
            <a:r>
              <a:rPr lang="en-US" altLang="zh-CN" sz="1200" dirty="0" err="1" smtClean="0">
                <a:ea typeface="微软雅黑" pitchFamily="34" charset="-122"/>
              </a:rPr>
              <a:t>Helongjiang</a:t>
            </a:r>
            <a:r>
              <a:rPr lang="en-US" altLang="zh-CN" sz="1200" dirty="0" smtClean="0">
                <a:ea typeface="微软雅黑" pitchFamily="34" charset="-122"/>
              </a:rPr>
              <a:t> Province to transport emergency </a:t>
            </a:r>
            <a:r>
              <a:rPr lang="en-US" altLang="zh-CN" sz="1200" dirty="0" err="1" smtClean="0">
                <a:ea typeface="微软雅黑" pitchFamily="34" charset="-122"/>
              </a:rPr>
              <a:t>equipments</a:t>
            </a:r>
            <a:r>
              <a:rPr lang="en-US" altLang="zh-CN" sz="1200" dirty="0" smtClean="0">
                <a:ea typeface="微软雅黑" pitchFamily="34" charset="-122"/>
              </a:rPr>
              <a:t>.</a:t>
            </a:r>
            <a:endParaRPr lang="en-US" altLang="zh-CN" sz="1200" dirty="0">
              <a:ea typeface="微软雅黑" pitchFamily="34" charset="-122"/>
            </a:endParaRPr>
          </a:p>
        </p:txBody>
      </p:sp>
      <p:sp>
        <p:nvSpPr>
          <p:cNvPr id="3584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C066DFD-39B4-443C-B1D7-3E1C2CD622C1}" type="slidenum">
              <a:rPr lang="zh-CN" altLang="en-US" smtClean="0">
                <a:ea typeface="宋体" pitchFamily="2" charset="-122"/>
              </a:rPr>
              <a:pPr/>
              <a:t>23</a:t>
            </a:fld>
            <a:endParaRPr lang="zh-CN" altLang="en-US" smtClean="0">
              <a:ea typeface="宋体"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headEnd/>
            <a:tailEnd/>
          </a:ln>
        </p:spPr>
      </p:sp>
      <p:sp>
        <p:nvSpPr>
          <p:cNvPr id="36867"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the emergency rescue energy is effectively harnessed.</a:t>
            </a:r>
          </a:p>
          <a:p>
            <a:r>
              <a:rPr lang="en-US" altLang="zh-CN" smtClean="0"/>
              <a:t>On March 28, 2010, serious water inrush accident at Wangjialing Mine in Shanxi Province,</a:t>
            </a:r>
          </a:p>
          <a:p>
            <a:r>
              <a:rPr lang="en-US" altLang="zh-CN" smtClean="0"/>
              <a:t>successfully saved 115 workers out of 153 trapped underground</a:t>
            </a:r>
            <a:endParaRPr lang="zh-CN" altLang="en-US" b="1" smtClean="0"/>
          </a:p>
        </p:txBody>
      </p:sp>
      <p:sp>
        <p:nvSpPr>
          <p:cNvPr id="3686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FD36D33-15FA-4845-B23C-EF6E127A7521}" type="slidenum">
              <a:rPr lang="zh-CN" altLang="en-US" smtClean="0">
                <a:ea typeface="宋体" pitchFamily="2" charset="-122"/>
              </a:rPr>
              <a:pPr/>
              <a:t>24</a:t>
            </a:fld>
            <a:endParaRPr lang="zh-CN" altLang="en-US" smtClean="0">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headEnd/>
            <a:tailEnd/>
          </a:ln>
        </p:spPr>
      </p:sp>
      <p:sp>
        <p:nvSpPr>
          <p:cNvPr id="24579"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exchange thoughts     learn experience from each other    update technology achievements    strengthen cooperation. Mutual development </a:t>
            </a:r>
            <a:endParaRPr lang="zh-CN" altLang="en-US" smtClean="0"/>
          </a:p>
        </p:txBody>
      </p:sp>
      <p:sp>
        <p:nvSpPr>
          <p:cNvPr id="2458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A071864-0E90-4F9C-B914-8F50475D8F2B}" type="slidenum">
              <a:rPr lang="zh-CN" altLang="en-US" smtClean="0">
                <a:ea typeface="宋体" pitchFamily="2" charset="-122"/>
              </a:rPr>
              <a:pPr/>
              <a:t>2</a:t>
            </a:fld>
            <a:endParaRPr lang="zh-CN" altLang="en-US" smtClean="0">
              <a:ea typeface="宋体"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headEnd/>
            <a:tailEnd/>
          </a:ln>
        </p:spPr>
      </p:sp>
      <p:sp>
        <p:nvSpPr>
          <p:cNvPr id="36867"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the emergency rescue energy is effectively harnessed.</a:t>
            </a:r>
          </a:p>
          <a:p>
            <a:r>
              <a:rPr lang="en-US" altLang="zh-CN" smtClean="0"/>
              <a:t>On March 28, 2010, serious water inrush accident at Wangjialing Mine in Shanxi Province,</a:t>
            </a:r>
          </a:p>
          <a:p>
            <a:r>
              <a:rPr lang="en-US" altLang="zh-CN" smtClean="0"/>
              <a:t>successfully saved 115 workers out of 153 trapped underground</a:t>
            </a:r>
            <a:endParaRPr lang="zh-CN" altLang="en-US" b="1" smtClean="0"/>
          </a:p>
        </p:txBody>
      </p:sp>
      <p:sp>
        <p:nvSpPr>
          <p:cNvPr id="3686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FD36D33-15FA-4845-B23C-EF6E127A7521}" type="slidenum">
              <a:rPr lang="zh-CN" altLang="en-US" smtClean="0">
                <a:ea typeface="宋体" pitchFamily="2" charset="-122"/>
              </a:rPr>
              <a:pPr/>
              <a:t>25</a:t>
            </a:fld>
            <a:endParaRPr lang="zh-CN" altLang="en-US" smtClean="0">
              <a:ea typeface="宋体"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headEnd/>
            <a:tailEnd/>
          </a:ln>
        </p:spPr>
      </p:sp>
      <p:sp>
        <p:nvSpPr>
          <p:cNvPr id="37891"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Ladies and gentlemen,  my friends, </a:t>
            </a:r>
          </a:p>
          <a:p>
            <a:r>
              <a:rPr lang="en-US" altLang="zh-CN" smtClean="0"/>
              <a:t>We will further strengthen united prevention, improve relevant laws and regulations, balance systems and mechanisms, realize complementary advantages, and continuously improve prevention capacity from the source. </a:t>
            </a:r>
          </a:p>
          <a:p>
            <a:r>
              <a:rPr lang="en-US" altLang="zh-CN" smtClean="0"/>
              <a:t>We will further strengthen emergency command construction, emphasizing on the communication of emergency platforms, promote the highly integration of emergency forces, and continuously improve capabilities of integrated command and high efficiency decision. </a:t>
            </a:r>
          </a:p>
          <a:p>
            <a:r>
              <a:rPr lang="en-US" altLang="zh-CN" smtClean="0"/>
              <a:t>We will further strengthen united rescue drill, actively promote all kinds of emergency rescue forces to conduct drill events crossing regions, departments and industries, so as to practice the emergency mechanism and familiarize with the emergency procedures to continuously improve coordinated rescue capacity.</a:t>
            </a:r>
            <a:endParaRPr lang="zh-CN" altLang="en-US" smtClean="0"/>
          </a:p>
          <a:p>
            <a:endParaRPr lang="zh-CN" altLang="en-US" smtClean="0"/>
          </a:p>
        </p:txBody>
      </p:sp>
      <p:sp>
        <p:nvSpPr>
          <p:cNvPr id="378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CAC3896-5A56-46B8-9663-5FCCF26605BB}" type="slidenum">
              <a:rPr lang="zh-CN" altLang="en-US" smtClean="0">
                <a:ea typeface="宋体" pitchFamily="2" charset="-122"/>
              </a:rPr>
              <a:pPr/>
              <a:t>26</a:t>
            </a:fld>
            <a:endParaRPr lang="zh-CN" altLang="en-US" smtClean="0">
              <a:ea typeface="宋体"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headEnd/>
            <a:tailEnd/>
          </a:ln>
        </p:spPr>
      </p:sp>
      <p:sp>
        <p:nvSpPr>
          <p:cNvPr id="37891"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Ladies and gentlemen,  my friends, </a:t>
            </a:r>
          </a:p>
          <a:p>
            <a:r>
              <a:rPr lang="en-US" altLang="zh-CN" smtClean="0"/>
              <a:t>We will further strengthen united prevention, improve relevant laws and regulations, balance systems and mechanisms, realize complementary advantages, and continuously improve prevention capacity from the source. </a:t>
            </a:r>
          </a:p>
          <a:p>
            <a:r>
              <a:rPr lang="en-US" altLang="zh-CN" smtClean="0"/>
              <a:t>We will further strengthen emergency command construction, emphasizing on the communication of emergency platforms, promote the highly integration of emergency forces, and continuously improve capabilities of integrated command and high efficiency decision. </a:t>
            </a:r>
          </a:p>
          <a:p>
            <a:r>
              <a:rPr lang="en-US" altLang="zh-CN" smtClean="0"/>
              <a:t>We will further strengthen united rescue drill, actively promote all kinds of emergency rescue forces to conduct drill events crossing regions, departments and industries, so as to practice the emergency mechanism and familiarize with the emergency procedures to continuously improve coordinated rescue capacity.</a:t>
            </a:r>
            <a:endParaRPr lang="zh-CN" altLang="en-US" smtClean="0"/>
          </a:p>
          <a:p>
            <a:endParaRPr lang="zh-CN" altLang="en-US" smtClean="0"/>
          </a:p>
        </p:txBody>
      </p:sp>
      <p:sp>
        <p:nvSpPr>
          <p:cNvPr id="378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CAC3896-5A56-46B8-9663-5FCCF26605BB}" type="slidenum">
              <a:rPr lang="zh-CN" altLang="en-US" smtClean="0">
                <a:ea typeface="宋体" pitchFamily="2" charset="-122"/>
              </a:rPr>
              <a:pPr/>
              <a:t>27</a:t>
            </a:fld>
            <a:endParaRPr lang="zh-CN" altLang="en-US" smtClean="0">
              <a:ea typeface="宋体"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headEnd/>
            <a:tailEnd/>
          </a:ln>
        </p:spPr>
      </p:sp>
      <p:sp>
        <p:nvSpPr>
          <p:cNvPr id="37891"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Ladies and gentlemen,  my friends, </a:t>
            </a:r>
          </a:p>
          <a:p>
            <a:r>
              <a:rPr lang="en-US" altLang="zh-CN" smtClean="0"/>
              <a:t>We will further strengthen united prevention, improve relevant laws and regulations, balance systems and mechanisms, realize complementary advantages, and continuously improve prevention capacity from the source. </a:t>
            </a:r>
          </a:p>
          <a:p>
            <a:r>
              <a:rPr lang="en-US" altLang="zh-CN" smtClean="0"/>
              <a:t>We will further strengthen emergency command construction, emphasizing on the communication of emergency platforms, promote the highly integration of emergency forces, and continuously improve capabilities of integrated command and high efficiency decision. </a:t>
            </a:r>
          </a:p>
          <a:p>
            <a:r>
              <a:rPr lang="en-US" altLang="zh-CN" smtClean="0"/>
              <a:t>We will further strengthen united rescue drill, actively promote all kinds of emergency rescue forces to conduct drill events crossing regions, departments and industries, so as to practice the emergency mechanism and familiarize with the emergency procedures to continuously improve coordinated rescue capacity.</a:t>
            </a:r>
            <a:endParaRPr lang="zh-CN" altLang="en-US" smtClean="0"/>
          </a:p>
          <a:p>
            <a:endParaRPr lang="zh-CN" altLang="en-US" smtClean="0"/>
          </a:p>
        </p:txBody>
      </p:sp>
      <p:sp>
        <p:nvSpPr>
          <p:cNvPr id="378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CAC3896-5A56-46B8-9663-5FCCF26605BB}" type="slidenum">
              <a:rPr lang="zh-CN" altLang="en-US" smtClean="0">
                <a:ea typeface="宋体" pitchFamily="2" charset="-122"/>
              </a:rPr>
              <a:pPr/>
              <a:t>28</a:t>
            </a:fld>
            <a:endParaRPr lang="zh-CN" altLang="en-US" smtClean="0">
              <a:ea typeface="宋体"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headEnd/>
            <a:tailEnd/>
          </a:ln>
        </p:spPr>
      </p:sp>
      <p:sp>
        <p:nvSpPr>
          <p:cNvPr id="37891"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Ladies and gentlemen,  my friends, </a:t>
            </a:r>
          </a:p>
          <a:p>
            <a:r>
              <a:rPr lang="en-US" altLang="zh-CN" smtClean="0"/>
              <a:t>We will further strengthen united prevention, improve relevant laws and regulations, balance systems and mechanisms, realize complementary advantages, and continuously improve prevention capacity from the source. </a:t>
            </a:r>
          </a:p>
          <a:p>
            <a:r>
              <a:rPr lang="en-US" altLang="zh-CN" smtClean="0"/>
              <a:t>We will further strengthen emergency command construction, emphasizing on the communication of emergency platforms, promote the highly integration of emergency forces, and continuously improve capabilities of integrated command and high efficiency decision. </a:t>
            </a:r>
          </a:p>
          <a:p>
            <a:r>
              <a:rPr lang="en-US" altLang="zh-CN" smtClean="0"/>
              <a:t>We will further strengthen united rescue drill, actively promote all kinds of emergency rescue forces to conduct drill events crossing regions, departments and industries, so as to practice the emergency mechanism and familiarize with the emergency procedures to continuously improve coordinated rescue capacity.</a:t>
            </a:r>
            <a:endParaRPr lang="zh-CN" altLang="en-US" smtClean="0"/>
          </a:p>
          <a:p>
            <a:endParaRPr lang="zh-CN" altLang="en-US" smtClean="0"/>
          </a:p>
        </p:txBody>
      </p:sp>
      <p:sp>
        <p:nvSpPr>
          <p:cNvPr id="378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CAC3896-5A56-46B8-9663-5FCCF26605BB}" type="slidenum">
              <a:rPr lang="zh-CN" altLang="en-US" smtClean="0">
                <a:ea typeface="宋体" pitchFamily="2" charset="-122"/>
              </a:rPr>
              <a:pPr/>
              <a:t>29</a:t>
            </a:fld>
            <a:endParaRPr lang="zh-CN" altLang="en-US" smtClean="0">
              <a:ea typeface="宋体"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Ladies and gentlemen, my friends, </a:t>
            </a:r>
            <a:endParaRPr lang="zh-CN" altLang="en-US" smtClean="0"/>
          </a:p>
          <a:p>
            <a:r>
              <a:rPr lang="en-US" altLang="zh-CN" smtClean="0"/>
              <a:t>Over the years, we benefit a lot from international mine rescue conference. We will further strengthen exchange and cooperation , learn from international practices, advanced concepts as well technologies, so as to further improve China’s work safety emergency management.</a:t>
            </a:r>
            <a:endParaRPr lang="zh-CN" altLang="en-US" smtClean="0"/>
          </a:p>
        </p:txBody>
      </p:sp>
      <p:sp>
        <p:nvSpPr>
          <p:cNvPr id="389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5594083-E386-4919-A1DC-3BB93485CC60}" type="slidenum">
              <a:rPr lang="zh-CN" altLang="en-US" smtClean="0">
                <a:ea typeface="宋体" pitchFamily="2" charset="-122"/>
              </a:rPr>
              <a:pPr/>
              <a:t>30</a:t>
            </a:fld>
            <a:endParaRPr lang="zh-CN" altLang="en-US" smtClean="0">
              <a:ea typeface="宋体"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p:spPr>
      </p:sp>
      <p:sp>
        <p:nvSpPr>
          <p:cNvPr id="39939"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Ladies and gentlemen, my friends, </a:t>
            </a:r>
            <a:endParaRPr lang="zh-CN" altLang="en-US" smtClean="0"/>
          </a:p>
          <a:p>
            <a:r>
              <a:rPr lang="en-US" altLang="zh-CN" smtClean="0"/>
              <a:t>We shoulder great responsibility in saving people’s lives. Let’s work together to create new stage and make new success for world mine rescue!</a:t>
            </a:r>
            <a:endParaRPr lang="zh-CN" altLang="en-US" smtClean="0"/>
          </a:p>
          <a:p>
            <a:endParaRPr lang="zh-CN" altLang="en-US" smtClean="0"/>
          </a:p>
        </p:txBody>
      </p:sp>
      <p:sp>
        <p:nvSpPr>
          <p:cNvPr id="3994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3F63488-132D-4A4E-B28E-309686DB5FE3}" type="slidenum">
              <a:rPr lang="zh-CN" altLang="en-US" smtClean="0">
                <a:ea typeface="宋体" pitchFamily="2" charset="-122"/>
              </a:rPr>
              <a:pPr/>
              <a:t>31</a:t>
            </a:fld>
            <a:endParaRPr lang="zh-CN" altLang="en-US" smtClean="0">
              <a:ea typeface="宋体"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p:spPr>
      </p:sp>
      <p:sp>
        <p:nvSpPr>
          <p:cNvPr id="40963"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I with the sixth international         a complete success.</a:t>
            </a:r>
          </a:p>
          <a:p>
            <a:r>
              <a:rPr lang="en-US" altLang="zh-CN" smtClean="0"/>
              <a:t>Thank you.</a:t>
            </a:r>
            <a:endParaRPr lang="zh-CN" altLang="en-US" smtClean="0"/>
          </a:p>
          <a:p>
            <a:endParaRPr lang="zh-CN" altLang="en-US" smtClean="0"/>
          </a:p>
        </p:txBody>
      </p:sp>
      <p:sp>
        <p:nvSpPr>
          <p:cNvPr id="4096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B26E02A-3F8B-46E1-B099-45B3EE4F60BF}" type="slidenum">
              <a:rPr lang="zh-CN" altLang="en-US" smtClean="0">
                <a:ea typeface="宋体" pitchFamily="2" charset="-122"/>
              </a:rPr>
              <a:pPr/>
              <a:t>32</a:t>
            </a:fld>
            <a:endParaRPr lang="zh-CN" altLang="en-US" smtClean="0">
              <a:ea typeface="宋体"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noFill/>
          <a:ln>
            <a:solidFill>
              <a:srgbClr val="000000"/>
            </a:solidFill>
            <a:miter lim="800000"/>
            <a:headEnd/>
            <a:tailEnd/>
          </a:ln>
        </p:spPr>
      </p:sp>
      <p:sp>
        <p:nvSpPr>
          <p:cNvPr id="25603"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China is the biggest developing country in the world. As it speeds up the paces of industrialization and urbanization, work safety accidents increase. china is now in the middle of “accident prone” period.</a:t>
            </a:r>
            <a:endParaRPr lang="zh-CN" altLang="en-US" smtClean="0"/>
          </a:p>
        </p:txBody>
      </p:sp>
      <p:sp>
        <p:nvSpPr>
          <p:cNvPr id="2560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C58B064-48CB-4AE1-AB20-050CEBAA6534}" type="slidenum">
              <a:rPr lang="zh-CN" altLang="en-US" smtClean="0">
                <a:ea typeface="宋体" pitchFamily="2" charset="-122"/>
              </a:rPr>
              <a:pPr/>
              <a:t>7</a:t>
            </a:fld>
            <a:endParaRPr lang="zh-CN" altLang="en-US" smtClean="0">
              <a:ea typeface="宋体"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noFill/>
          <a:ln>
            <a:solidFill>
              <a:srgbClr val="000000"/>
            </a:solidFill>
            <a:miter lim="800000"/>
            <a:headEnd/>
            <a:tailEnd/>
          </a:ln>
        </p:spPr>
      </p:sp>
      <p:sp>
        <p:nvSpPr>
          <p:cNvPr id="25603"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China is the biggest developing country in the world. As it speeds up the paces of industrialization and urbanization, work safety accidents increase. china is now in the middle of “accident prone” period.</a:t>
            </a:r>
            <a:endParaRPr lang="zh-CN" altLang="en-US" smtClean="0"/>
          </a:p>
        </p:txBody>
      </p:sp>
      <p:sp>
        <p:nvSpPr>
          <p:cNvPr id="2560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C58B064-48CB-4AE1-AB20-050CEBAA6534}" type="slidenum">
              <a:rPr lang="zh-CN" altLang="en-US" smtClean="0">
                <a:ea typeface="宋体" pitchFamily="2" charset="-122"/>
              </a:rPr>
              <a:pPr/>
              <a:t>8</a:t>
            </a:fld>
            <a:endParaRPr lang="zh-CN" altLang="en-US" smtClean="0">
              <a:ea typeface="宋体"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p:spPr>
      </p:sp>
      <p:sp>
        <p:nvSpPr>
          <p:cNvPr id="26627"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10000 people/Everyday  mining workers, construction workers, plane passengers, train passengers, passengers who travel through highways and lower-level roads   factors causing work-safety accidents exist everywhere </a:t>
            </a:r>
            <a:endParaRPr lang="zh-CN" altLang="en-US" smtClean="0"/>
          </a:p>
        </p:txBody>
      </p:sp>
      <p:sp>
        <p:nvSpPr>
          <p:cNvPr id="2662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9E48F66-B100-4D2F-8AE8-9148507A8475}" type="slidenum">
              <a:rPr lang="zh-CN" altLang="en-US" smtClean="0">
                <a:ea typeface="宋体" pitchFamily="2" charset="-122"/>
              </a:rPr>
              <a:pPr/>
              <a:t>9</a:t>
            </a:fld>
            <a:endParaRPr lang="zh-CN" altLang="en-US" smtClean="0">
              <a:ea typeface="宋体"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headEnd/>
            <a:tailEnd/>
          </a:ln>
        </p:spPr>
      </p:sp>
      <p:sp>
        <p:nvSpPr>
          <p:cNvPr id="27651" name="备注占位符 2"/>
          <p:cNvSpPr>
            <a:spLocks noGrp="1"/>
          </p:cNvSpPr>
          <p:nvPr>
            <p:ph type="body" idx="1"/>
          </p:nvPr>
        </p:nvSpPr>
        <p:spPr bwMode="auto">
          <a:noFill/>
        </p:spPr>
        <p:txBody>
          <a:bodyPr wrap="square" numCol="1" anchor="t" anchorCtr="0" compatLnSpc="1">
            <a:prstTxWarp prst="textNoShape">
              <a:avLst/>
            </a:prstTxWarp>
          </a:bodyPr>
          <a:lstStyle/>
          <a:p>
            <a:r>
              <a:rPr lang="zh-CN" altLang="en-US" sz="1200" b="0" i="0" kern="1200" dirty="0" smtClean="0">
                <a:solidFill>
                  <a:schemeClr val="tx1"/>
                </a:solidFill>
                <a:latin typeface="+mn-lt"/>
                <a:ea typeface="+mn-ea"/>
                <a:cs typeface="+mn-cs"/>
              </a:rPr>
              <a:t>中国</a:t>
            </a:r>
            <a:r>
              <a:rPr lang="zh-CN" altLang="en-US" sz="1200" b="0" i="0" u="none" strike="noStrike" kern="1200" dirty="0" smtClean="0">
                <a:solidFill>
                  <a:schemeClr val="tx1"/>
                </a:solidFill>
                <a:latin typeface="+mn-lt"/>
                <a:ea typeface="+mn-ea"/>
                <a:cs typeface="+mn-cs"/>
                <a:hlinkClick r:id="rId3"/>
              </a:rPr>
              <a:t>陆地</a:t>
            </a:r>
            <a:r>
              <a:rPr lang="zh-CN" altLang="en-US" sz="1200" b="0" i="0" kern="1200" dirty="0" smtClean="0">
                <a:solidFill>
                  <a:schemeClr val="tx1"/>
                </a:solidFill>
                <a:latin typeface="+mn-lt"/>
                <a:ea typeface="+mn-ea"/>
                <a:cs typeface="+mn-cs"/>
              </a:rPr>
              <a:t>面积约</a:t>
            </a:r>
            <a:r>
              <a:rPr lang="en-US" altLang="zh-CN" sz="1200" b="0" i="0" kern="1200" dirty="0" smtClean="0">
                <a:solidFill>
                  <a:schemeClr val="tx1"/>
                </a:solidFill>
                <a:latin typeface="+mn-lt"/>
                <a:ea typeface="+mn-ea"/>
                <a:cs typeface="+mn-cs"/>
              </a:rPr>
              <a:t>960</a:t>
            </a:r>
            <a:r>
              <a:rPr lang="zh-CN" altLang="en-US" sz="1200" b="0" i="0" kern="1200" dirty="0" smtClean="0">
                <a:solidFill>
                  <a:schemeClr val="tx1"/>
                </a:solidFill>
                <a:latin typeface="+mn-lt"/>
                <a:ea typeface="+mn-ea"/>
                <a:cs typeface="+mn-cs"/>
              </a:rPr>
              <a:t>万平方公里，大陆海岸线</a:t>
            </a:r>
            <a:r>
              <a:rPr lang="en-US" altLang="zh-CN" sz="1200" b="0" i="0" kern="1200" dirty="0" smtClean="0">
                <a:solidFill>
                  <a:schemeClr val="tx1"/>
                </a:solidFill>
                <a:latin typeface="+mn-lt"/>
                <a:ea typeface="+mn-ea"/>
                <a:cs typeface="+mn-cs"/>
              </a:rPr>
              <a:t>1.8</a:t>
            </a:r>
            <a:r>
              <a:rPr lang="zh-CN" altLang="en-US" sz="1200" b="0" i="0" kern="1200" dirty="0" smtClean="0">
                <a:solidFill>
                  <a:schemeClr val="tx1"/>
                </a:solidFill>
                <a:latin typeface="+mn-lt"/>
                <a:ea typeface="+mn-ea"/>
                <a:cs typeface="+mn-cs"/>
              </a:rPr>
              <a:t>万多千米，岛屿岸线</a:t>
            </a:r>
            <a:r>
              <a:rPr lang="en-US" altLang="zh-CN" sz="1200" b="0" i="0" kern="1200" dirty="0" smtClean="0">
                <a:solidFill>
                  <a:schemeClr val="tx1"/>
                </a:solidFill>
                <a:latin typeface="+mn-lt"/>
                <a:ea typeface="+mn-ea"/>
                <a:cs typeface="+mn-cs"/>
              </a:rPr>
              <a:t>1.4</a:t>
            </a:r>
            <a:r>
              <a:rPr lang="zh-CN" altLang="en-US" sz="1200" b="0" i="0" kern="1200" dirty="0" smtClean="0">
                <a:solidFill>
                  <a:schemeClr val="tx1"/>
                </a:solidFill>
                <a:latin typeface="+mn-lt"/>
                <a:ea typeface="+mn-ea"/>
                <a:cs typeface="+mn-cs"/>
              </a:rPr>
              <a:t>万多千米，内海和边海的水域面积约</a:t>
            </a:r>
            <a:r>
              <a:rPr lang="en-US" altLang="zh-CN" sz="1200" b="0" i="0" kern="1200" dirty="0" smtClean="0">
                <a:solidFill>
                  <a:schemeClr val="tx1"/>
                </a:solidFill>
                <a:latin typeface="+mn-lt"/>
                <a:ea typeface="+mn-ea"/>
                <a:cs typeface="+mn-cs"/>
              </a:rPr>
              <a:t>470</a:t>
            </a:r>
            <a:r>
              <a:rPr lang="zh-CN" altLang="en-US" sz="1200" b="0" i="0" kern="1200" dirty="0" smtClean="0">
                <a:solidFill>
                  <a:schemeClr val="tx1"/>
                </a:solidFill>
                <a:latin typeface="+mn-lt"/>
                <a:ea typeface="+mn-ea"/>
                <a:cs typeface="+mn-cs"/>
              </a:rPr>
              <a:t>多万平方千米。海域分布有大小岛屿</a:t>
            </a:r>
            <a:r>
              <a:rPr lang="en-US" altLang="zh-CN" sz="1200" b="0" i="0" kern="1200" dirty="0" smtClean="0">
                <a:solidFill>
                  <a:schemeClr val="tx1"/>
                </a:solidFill>
                <a:latin typeface="+mn-lt"/>
                <a:ea typeface="+mn-ea"/>
                <a:cs typeface="+mn-cs"/>
              </a:rPr>
              <a:t>7600</a:t>
            </a:r>
            <a:r>
              <a:rPr lang="zh-CN" altLang="en-US" sz="1200" b="0" i="0" kern="1200" dirty="0" smtClean="0">
                <a:solidFill>
                  <a:schemeClr val="tx1"/>
                </a:solidFill>
                <a:latin typeface="+mn-lt"/>
                <a:ea typeface="+mn-ea"/>
                <a:cs typeface="+mn-cs"/>
              </a:rPr>
              <a:t>多个，其中台湾岛最大，面积</a:t>
            </a:r>
            <a:r>
              <a:rPr lang="en-US" altLang="zh-CN" sz="1200" b="0" i="0" kern="1200" dirty="0" smtClean="0">
                <a:solidFill>
                  <a:schemeClr val="tx1"/>
                </a:solidFill>
                <a:latin typeface="+mn-lt"/>
                <a:ea typeface="+mn-ea"/>
                <a:cs typeface="+mn-cs"/>
              </a:rPr>
              <a:t>35798</a:t>
            </a:r>
            <a:r>
              <a:rPr lang="zh-CN" altLang="en-US" sz="1200" b="0" i="0" kern="1200" dirty="0" smtClean="0">
                <a:solidFill>
                  <a:schemeClr val="tx1"/>
                </a:solidFill>
                <a:latin typeface="+mn-lt"/>
                <a:ea typeface="+mn-ea"/>
                <a:cs typeface="+mn-cs"/>
              </a:rPr>
              <a:t>平方千米。同</a:t>
            </a:r>
            <a:r>
              <a:rPr lang="en-US" altLang="zh-CN" sz="1200" b="0" i="0" kern="1200" dirty="0" smtClean="0">
                <a:solidFill>
                  <a:schemeClr val="tx1"/>
                </a:solidFill>
                <a:latin typeface="+mn-lt"/>
                <a:ea typeface="+mn-ea"/>
                <a:cs typeface="+mn-cs"/>
              </a:rPr>
              <a:t>14</a:t>
            </a:r>
            <a:r>
              <a:rPr lang="zh-CN" altLang="en-US" sz="1200" b="0" i="0" kern="1200" dirty="0" smtClean="0">
                <a:solidFill>
                  <a:schemeClr val="tx1"/>
                </a:solidFill>
                <a:latin typeface="+mn-lt"/>
                <a:ea typeface="+mn-ea"/>
                <a:cs typeface="+mn-cs"/>
              </a:rPr>
              <a:t>国接壤，与</a:t>
            </a:r>
            <a:r>
              <a:rPr lang="en-US" altLang="zh-CN" sz="1200" b="0" i="0" kern="1200" dirty="0" smtClean="0">
                <a:solidFill>
                  <a:schemeClr val="tx1"/>
                </a:solidFill>
                <a:latin typeface="+mn-lt"/>
                <a:ea typeface="+mn-ea"/>
                <a:cs typeface="+mn-cs"/>
              </a:rPr>
              <a:t>8</a:t>
            </a:r>
            <a:r>
              <a:rPr lang="zh-CN" altLang="en-US" sz="1200" b="0" i="0" kern="1200" dirty="0" smtClean="0">
                <a:solidFill>
                  <a:schemeClr val="tx1"/>
                </a:solidFill>
                <a:latin typeface="+mn-lt"/>
                <a:ea typeface="+mn-ea"/>
                <a:cs typeface="+mn-cs"/>
              </a:rPr>
              <a:t>国海上相邻。</a:t>
            </a:r>
            <a:endParaRPr lang="zh-CN" altLang="en-US" dirty="0" smtClean="0"/>
          </a:p>
        </p:txBody>
      </p:sp>
      <p:sp>
        <p:nvSpPr>
          <p:cNvPr id="2765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1E429B-4B83-4F29-B2BC-05E29A730723}" type="slidenum">
              <a:rPr lang="zh-CN" altLang="en-US" smtClean="0">
                <a:ea typeface="宋体" pitchFamily="2" charset="-122"/>
              </a:rPr>
              <a:pPr/>
              <a:t>10</a:t>
            </a:fld>
            <a:endParaRPr lang="zh-CN" altLang="en-US" smtClean="0">
              <a:ea typeface="宋体"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p:spPr>
      </p:sp>
      <p:sp>
        <p:nvSpPr>
          <p:cNvPr id="28675"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coordinated mechanism on emergency rescue    forecast alarm mechanism through cooperation with relevant government departments  </a:t>
            </a:r>
          </a:p>
          <a:p>
            <a:r>
              <a:rPr lang="en-US" altLang="zh-CN" smtClean="0"/>
              <a:t> state administration of work safety , state oceanic administration ,china meteorology bureau, china earthquake administration</a:t>
            </a:r>
            <a:endParaRPr lang="zh-CN" altLang="en-US" smtClean="0"/>
          </a:p>
        </p:txBody>
      </p:sp>
      <p:sp>
        <p:nvSpPr>
          <p:cNvPr id="2867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62A1A4A-93FF-415D-8FEB-FCB4E903D3D4}" type="slidenum">
              <a:rPr lang="zh-CN" altLang="en-US" smtClean="0">
                <a:ea typeface="宋体" pitchFamily="2" charset="-122"/>
              </a:rPr>
              <a:pPr/>
              <a:t>12</a:t>
            </a:fld>
            <a:endParaRPr lang="zh-CN" altLang="en-US" smtClean="0">
              <a:ea typeface="宋体"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p:spPr>
      </p:sp>
      <p:sp>
        <p:nvSpPr>
          <p:cNvPr id="28675"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coordinated mechanism on emergency rescue    forecast alarm mechanism through cooperation with relevant government departments  </a:t>
            </a:r>
          </a:p>
          <a:p>
            <a:r>
              <a:rPr lang="en-US" altLang="zh-CN" smtClean="0"/>
              <a:t> state administration of work safety , state oceanic administration ,china meteorology bureau, china earthquake administration</a:t>
            </a:r>
            <a:endParaRPr lang="zh-CN" altLang="en-US" smtClean="0"/>
          </a:p>
        </p:txBody>
      </p:sp>
      <p:sp>
        <p:nvSpPr>
          <p:cNvPr id="2867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62A1A4A-93FF-415D-8FEB-FCB4E903D3D4}" type="slidenum">
              <a:rPr lang="zh-CN" altLang="en-US" smtClean="0">
                <a:ea typeface="宋体" pitchFamily="2" charset="-122"/>
              </a:rPr>
              <a:pPr/>
              <a:t>13</a:t>
            </a:fld>
            <a:endParaRPr lang="zh-CN" altLang="en-US" smtClean="0">
              <a:ea typeface="宋体"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headEnd/>
            <a:tailEnd/>
          </a:ln>
        </p:spPr>
      </p:sp>
      <p:sp>
        <p:nvSpPr>
          <p:cNvPr id="29699"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coordinated mechanism on emergency rescue     department coordination mechanism  through cooperation with relevant government departments </a:t>
            </a:r>
          </a:p>
          <a:p>
            <a:r>
              <a:rPr lang="en-US" altLang="zh-CN" smtClean="0"/>
              <a:t>Ministry of public safety(ie. police), state land and resource bureau, state environmental protection, state transport administration, and army forces     </a:t>
            </a:r>
            <a:r>
              <a:rPr lang="zh-CN" altLang="en-US" smtClean="0"/>
              <a:t>圆圈中间</a:t>
            </a:r>
            <a:r>
              <a:rPr lang="en-US" altLang="zh-CN" smtClean="0"/>
              <a:t>state administration of work safety  </a:t>
            </a:r>
          </a:p>
          <a:p>
            <a:r>
              <a:rPr lang="en-US" altLang="zh-CN" smtClean="0"/>
              <a:t>coordinated mechanism of command, dispatch and rescue coordination</a:t>
            </a:r>
          </a:p>
          <a:p>
            <a:endParaRPr lang="zh-CN" altLang="en-US" smtClean="0"/>
          </a:p>
        </p:txBody>
      </p:sp>
      <p:sp>
        <p:nvSpPr>
          <p:cNvPr id="2970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593BFB3-5540-49E0-B872-EB18A8814423}" type="slidenum">
              <a:rPr lang="zh-CN" altLang="en-US" smtClean="0">
                <a:ea typeface="宋体" pitchFamily="2" charset="-122"/>
              </a:rPr>
              <a:pPr/>
              <a:t>14</a:t>
            </a:fld>
            <a:endParaRPr lang="zh-CN" altLang="en-US" smtClean="0">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AB212AF-62AD-4E49-9B69-DF4C6E66F7D7}" type="datetimeFigureOut">
              <a:rPr lang="zh-CN" altLang="en-US"/>
              <a:pPr>
                <a:defRPr/>
              </a:pPr>
              <a:t>2013/10/7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FDB7611-2D1E-4F20-86AE-39F660892C67}"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9A70756-EE9E-44E7-94AB-8128B9D55C01}" type="datetimeFigureOut">
              <a:rPr lang="zh-CN" altLang="en-US"/>
              <a:pPr>
                <a:defRPr/>
              </a:pPr>
              <a:t>2013/10/7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D580260-B54A-4D05-8DBE-E5B65DD19D0A}"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3EF9F58-89B9-4D6C-805C-9E14D1FD0D6F}" type="datetimeFigureOut">
              <a:rPr lang="zh-CN" altLang="en-US"/>
              <a:pPr>
                <a:defRPr/>
              </a:pPr>
              <a:t>2013/10/7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5E14309-3DD5-43A9-8EB9-68B6841E571E}"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DFD3137-C184-4F73-88ED-446640B379A4}" type="datetimeFigureOut">
              <a:rPr lang="zh-CN" altLang="en-US"/>
              <a:pPr>
                <a:defRPr/>
              </a:pPr>
              <a:t>2013/10/7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495EFDB-1C6A-47BF-B0E9-924DCFCBFA79}"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629C8DB-E642-41FB-A744-E29050588775}" type="datetimeFigureOut">
              <a:rPr lang="zh-CN" altLang="en-US"/>
              <a:pPr>
                <a:defRPr/>
              </a:pPr>
              <a:t>2013/10/7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ABBFD4A-CBD8-4779-A52A-F6DED880F634}"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ED27066-CEBA-4DEC-B7DC-89F33AEF0F60}" type="datetimeFigureOut">
              <a:rPr lang="zh-CN" altLang="en-US"/>
              <a:pPr>
                <a:defRPr/>
              </a:pPr>
              <a:t>2013/10/7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8AE0F76-09D7-4984-B5E7-CB82661F702B}"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BC9EAE5-5B1D-4D7A-9FBC-391CDEDB6BB8}" type="datetimeFigureOut">
              <a:rPr lang="zh-CN" altLang="en-US"/>
              <a:pPr>
                <a:defRPr/>
              </a:pPr>
              <a:t>2013/10/7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5476F0A-24C9-4274-B6D2-7034537D81E6}"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5906ECEF-7DF4-4801-8F4F-A1320AA561B2}" type="datetimeFigureOut">
              <a:rPr lang="zh-CN" altLang="en-US"/>
              <a:pPr>
                <a:defRPr/>
              </a:pPr>
              <a:t>2013/10/7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25752613-C0E4-464E-9EA4-8063B28FC209}"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11"/>
          <p:cNvPicPr>
            <a:picLocks noChangeAspect="1" noChangeArrowheads="1"/>
          </p:cNvPicPr>
          <p:nvPr userDrawn="1"/>
        </p:nvPicPr>
        <p:blipFill>
          <a:blip r:embed="rId2" cstate="print"/>
          <a:srcRect/>
          <a:stretch>
            <a:fillRect/>
          </a:stretch>
        </p:blipFill>
        <p:spPr bwMode="auto">
          <a:xfrm>
            <a:off x="3175" y="28575"/>
            <a:ext cx="982663" cy="938213"/>
          </a:xfrm>
          <a:prstGeom prst="rect">
            <a:avLst/>
          </a:prstGeom>
          <a:noFill/>
          <a:ln w="9525">
            <a:noFill/>
            <a:miter lim="800000"/>
            <a:headEnd/>
            <a:tailEnd/>
          </a:ln>
        </p:spPr>
      </p:pic>
      <p:pic>
        <p:nvPicPr>
          <p:cNvPr id="3" name="Picture 24" descr="ppt背景图-1副本"/>
          <p:cNvPicPr>
            <a:picLocks noChangeAspect="1" noChangeArrowheads="1"/>
          </p:cNvPicPr>
          <p:nvPr userDrawn="1"/>
        </p:nvPicPr>
        <p:blipFill>
          <a:blip r:embed="rId3" cstate="print"/>
          <a:srcRect/>
          <a:stretch>
            <a:fillRect/>
          </a:stretch>
        </p:blipFill>
        <p:spPr bwMode="auto">
          <a:xfrm>
            <a:off x="-4763" y="1011238"/>
            <a:ext cx="9163051" cy="5903912"/>
          </a:xfrm>
          <a:prstGeom prst="rect">
            <a:avLst/>
          </a:prstGeom>
          <a:noFill/>
          <a:ln w="9525">
            <a:noFill/>
            <a:miter lim="800000"/>
            <a:headEnd/>
            <a:tailEnd/>
          </a:ln>
        </p:spPr>
      </p:pic>
      <p:pic>
        <p:nvPicPr>
          <p:cNvPr id="4" name="Picture 19"/>
          <p:cNvPicPr>
            <a:picLocks noChangeArrowheads="1"/>
          </p:cNvPicPr>
          <p:nvPr userDrawn="1"/>
        </p:nvPicPr>
        <p:blipFill>
          <a:blip r:embed="rId4" cstate="print"/>
          <a:srcRect/>
          <a:stretch>
            <a:fillRect/>
          </a:stretch>
        </p:blipFill>
        <p:spPr bwMode="auto">
          <a:xfrm>
            <a:off x="979488" y="57150"/>
            <a:ext cx="8178800" cy="885825"/>
          </a:xfrm>
          <a:prstGeom prst="rect">
            <a:avLst/>
          </a:prstGeom>
          <a:noFill/>
          <a:ln w="9525">
            <a:noFill/>
            <a:miter lim="800000"/>
            <a:headEnd/>
            <a:tailEnd/>
          </a:ln>
        </p:spPr>
      </p:pic>
      <p:sp>
        <p:nvSpPr>
          <p:cNvPr id="5" name="日期占位符 1"/>
          <p:cNvSpPr>
            <a:spLocks noGrp="1"/>
          </p:cNvSpPr>
          <p:nvPr>
            <p:ph type="dt" sz="half" idx="10"/>
          </p:nvPr>
        </p:nvSpPr>
        <p:spPr/>
        <p:txBody>
          <a:bodyPr/>
          <a:lstStyle>
            <a:lvl1pPr>
              <a:defRPr/>
            </a:lvl1pPr>
          </a:lstStyle>
          <a:p>
            <a:pPr>
              <a:defRPr/>
            </a:pPr>
            <a:fld id="{C15E9FD5-F12C-4E70-88A0-8C3E2000585B}" type="datetimeFigureOut">
              <a:rPr lang="zh-CN" altLang="en-US"/>
              <a:pPr>
                <a:defRPr/>
              </a:pPr>
              <a:t>2013/10/7</a:t>
            </a:fld>
            <a:endParaRPr lang="zh-CN" altLang="en-US"/>
          </a:p>
        </p:txBody>
      </p:sp>
      <p:sp>
        <p:nvSpPr>
          <p:cNvPr id="6" name="页脚占位符 2"/>
          <p:cNvSpPr>
            <a:spLocks noGrp="1"/>
          </p:cNvSpPr>
          <p:nvPr>
            <p:ph type="ftr" sz="quarter" idx="11"/>
          </p:nvPr>
        </p:nvSpPr>
        <p:spPr/>
        <p:txBody>
          <a:bodyPr/>
          <a:lstStyle>
            <a:lvl1pPr>
              <a:defRPr/>
            </a:lvl1pPr>
          </a:lstStyle>
          <a:p>
            <a:pPr>
              <a:defRPr/>
            </a:pPr>
            <a:endParaRPr lang="zh-CN" altLang="en-US"/>
          </a:p>
        </p:txBody>
      </p:sp>
      <p:sp>
        <p:nvSpPr>
          <p:cNvPr id="7" name="灯片编号占位符 3"/>
          <p:cNvSpPr>
            <a:spLocks noGrp="1"/>
          </p:cNvSpPr>
          <p:nvPr>
            <p:ph type="sldNum" sz="quarter" idx="12"/>
          </p:nvPr>
        </p:nvSpPr>
        <p:spPr/>
        <p:txBody>
          <a:bodyPr/>
          <a:lstStyle>
            <a:lvl1pPr>
              <a:defRPr/>
            </a:lvl1pPr>
          </a:lstStyle>
          <a:p>
            <a:pPr>
              <a:defRPr/>
            </a:pPr>
            <a:fld id="{184525B8-AC74-45D5-971A-6775BD46B7C6}"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DF75C50-EC4A-47E8-AC2D-EBF203460F6D}" type="datetimeFigureOut">
              <a:rPr lang="zh-CN" altLang="en-US"/>
              <a:pPr>
                <a:defRPr/>
              </a:pPr>
              <a:t>2013/10/7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AEC9551-5FFF-448E-B496-A8C3A8AC7992}"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B4AE18A-F918-4CD5-9F73-2FE7C27951F3}" type="datetimeFigureOut">
              <a:rPr lang="zh-CN" altLang="en-US"/>
              <a:pPr>
                <a:defRPr/>
              </a:pPr>
              <a:t>2013/10/7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1DD2A40-D833-4B81-B276-DCDB6F9FA116}"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F98F1426-52C8-40A2-ADC5-5C82709D863A}" type="datetimeFigureOut">
              <a:rPr lang="zh-CN" altLang="en-US"/>
              <a:pPr>
                <a:defRPr/>
              </a:pPr>
              <a:t>2013/10/7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9957A6F-9195-4C55-AD2D-DF83ECC3789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4" r:id="rId7"/>
    <p:sldLayoutId id="2147483800" r:id="rId8"/>
    <p:sldLayoutId id="2147483801" r:id="rId9"/>
    <p:sldLayoutId id="2147483802" r:id="rId10"/>
    <p:sldLayoutId id="2147483803"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hyperlink" Target="file:///H:\2-5-1&#22269;&#25991;&#20214;.jpg" TargetMode="External"/><Relationship Id="rId7" Type="http://schemas.openxmlformats.org/officeDocument/2006/relationships/diagramColors" Target="../diagrams/colors1.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hyperlink" Target="file:///H:\2-5-1&#22269;&#25991;&#20214;.jpg"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hyperlink" Target="file:///H:\2-5-1&#22269;&#25991;&#20214;.jpg"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37.jpeg"/><Relationship Id="rId13" Type="http://schemas.openxmlformats.org/officeDocument/2006/relationships/image" Target="../media/image42.jpeg"/><Relationship Id="rId3" Type="http://schemas.openxmlformats.org/officeDocument/2006/relationships/image" Target="../media/image33.jpeg"/><Relationship Id="rId7" Type="http://schemas.openxmlformats.org/officeDocument/2006/relationships/image" Target="../media/image36.jpeg"/><Relationship Id="rId12" Type="http://schemas.openxmlformats.org/officeDocument/2006/relationships/image" Target="../media/image41.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5.jpeg"/><Relationship Id="rId11" Type="http://schemas.openxmlformats.org/officeDocument/2006/relationships/image" Target="../media/image40.jpeg"/><Relationship Id="rId5" Type="http://schemas.openxmlformats.org/officeDocument/2006/relationships/hyperlink" Target="file:///H:\2-5-1&#22269;&#25991;&#20214;.jpg" TargetMode="External"/><Relationship Id="rId10" Type="http://schemas.openxmlformats.org/officeDocument/2006/relationships/image" Target="../media/image39.png"/><Relationship Id="rId4" Type="http://schemas.openxmlformats.org/officeDocument/2006/relationships/image" Target="../media/image34.jpeg"/><Relationship Id="rId9" Type="http://schemas.openxmlformats.org/officeDocument/2006/relationships/image" Target="../media/image38.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Users\wqh\Desktop\10&#26376;2&#26085;&#24535;&#22362;&#65288;&#26368;&#32456;&#29256;&#65289;\ppt&#25773;&#25918;\&#22269;&#23478;&#24847;&#24535;&#21512;&#25104;20(000456757-000512727).mp4" TargetMode="External"/><Relationship Id="rId1" Type="http://schemas.openxmlformats.org/officeDocument/2006/relationships/video" Target="file:///C:\Users\wqh\Desktop\10&#26376;2&#26085;&#24535;&#22362;&#65288;&#26368;&#32456;&#29256;&#65289;\ppt&#25773;&#25918;\&#22269;&#23478;&#24847;&#24535;&#21512;&#25104;20(000017760-000023999).mp4" TargetMode="External"/><Relationship Id="rId6" Type="http://schemas.openxmlformats.org/officeDocument/2006/relationships/image" Target="../media/image16.png"/><Relationship Id="rId5" Type="http://schemas.openxmlformats.org/officeDocument/2006/relationships/hyperlink" Target="file:///H:\2-5-1&#22269;&#25991;&#20214;.jpg" TargetMode="External"/><Relationship Id="rId4"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video" Target="file:///C:\Users\wqh\Desktop\10&#26376;2&#26085;&#24535;&#22362;&#65288;&#26368;&#32456;&#29256;&#65289;\ppt&#25773;&#25918;\&#29579;&#24535;&#22362;&#21516;&#24535;&#25509;&#21463;&#12298;&#26397;&#38395;&#22825;&#19979;&#12299;&#37319;&#35775;&#25253;&#36947;(000017030-000037689)(000003100-000023800)(000002930-000023641).mp4" TargetMode="Externa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hyperlink" Target="file:///H:\2-5-1&#22269;&#25991;&#20214;.jpg"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file:///H:\2-5-1&#22269;&#25991;&#20214;.jpg"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file:///H:\2-5-1&#22269;&#25991;&#20214;.jpg" TargetMode="External"/><Relationship Id="rId7" Type="http://schemas.openxmlformats.org/officeDocument/2006/relationships/image" Target="../media/image48.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jpeg"/></Relationships>
</file>

<file path=ppt/slides/_rels/slide21.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jpeg"/><Relationship Id="rId3" Type="http://schemas.openxmlformats.org/officeDocument/2006/relationships/hyperlink" Target="file:///H:\2-5-1&#22269;&#25991;&#20214;.jpg" TargetMode="External"/><Relationship Id="rId7" Type="http://schemas.openxmlformats.org/officeDocument/2006/relationships/image" Target="../media/image52.jpeg"/><Relationship Id="rId12" Type="http://schemas.openxmlformats.org/officeDocument/2006/relationships/image" Target="../media/image57.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1.jpeg"/><Relationship Id="rId11" Type="http://schemas.openxmlformats.org/officeDocument/2006/relationships/image" Target="../media/image56.jpeg"/><Relationship Id="rId5" Type="http://schemas.openxmlformats.org/officeDocument/2006/relationships/image" Target="../media/image50.jpeg"/><Relationship Id="rId10" Type="http://schemas.openxmlformats.org/officeDocument/2006/relationships/image" Target="../media/image55.jpeg"/><Relationship Id="rId4" Type="http://schemas.openxmlformats.org/officeDocument/2006/relationships/image" Target="../media/image49.jpeg"/><Relationship Id="rId9" Type="http://schemas.openxmlformats.org/officeDocument/2006/relationships/image" Target="../media/image54.png"/></Relationships>
</file>

<file path=ppt/slides/_rels/slide22.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hyperlink" Target="file:///H:\2-5-1&#22269;&#25991;&#20214;.jpg" TargetMode="External"/><Relationship Id="rId7" Type="http://schemas.openxmlformats.org/officeDocument/2006/relationships/image" Target="../media/image62.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 Id="rId9" Type="http://schemas.openxmlformats.org/officeDocument/2006/relationships/image" Target="../media/image64.jpeg"/></Relationships>
</file>

<file path=ppt/slides/_rels/slide23.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24.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hyperlink" Target="file:///H:\2-5-1&#22269;&#25991;&#20214;.jpg" TargetMode="External"/><Relationship Id="rId7" Type="http://schemas.openxmlformats.org/officeDocument/2006/relationships/image" Target="../media/image74.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 Id="rId9" Type="http://schemas.openxmlformats.org/officeDocument/2006/relationships/image" Target="../media/image76.jpeg"/></Relationships>
</file>

<file path=ppt/slides/_rels/slide25.xml.rels><?xml version="1.0" encoding="UTF-8" standalone="yes"?>
<Relationships xmlns="http://schemas.openxmlformats.org/package/2006/relationships"><Relationship Id="rId8" Type="http://schemas.openxmlformats.org/officeDocument/2006/relationships/image" Target="../media/image82.jpeg"/><Relationship Id="rId13" Type="http://schemas.openxmlformats.org/officeDocument/2006/relationships/image" Target="../media/image87.jpeg"/><Relationship Id="rId3" Type="http://schemas.openxmlformats.org/officeDocument/2006/relationships/image" Target="../media/image77.jpeg"/><Relationship Id="rId7" Type="http://schemas.openxmlformats.org/officeDocument/2006/relationships/image" Target="../media/image81.jpeg"/><Relationship Id="rId12" Type="http://schemas.openxmlformats.org/officeDocument/2006/relationships/image" Target="../media/image86.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80.jpeg"/><Relationship Id="rId11" Type="http://schemas.openxmlformats.org/officeDocument/2006/relationships/image" Target="../media/image85.jpeg"/><Relationship Id="rId5" Type="http://schemas.openxmlformats.org/officeDocument/2006/relationships/image" Target="../media/image79.jpeg"/><Relationship Id="rId10" Type="http://schemas.openxmlformats.org/officeDocument/2006/relationships/image" Target="../media/image84.jpeg"/><Relationship Id="rId4" Type="http://schemas.openxmlformats.org/officeDocument/2006/relationships/image" Target="../media/image78.jpeg"/><Relationship Id="rId9" Type="http://schemas.openxmlformats.org/officeDocument/2006/relationships/image" Target="../media/image83.jpeg"/></Relationships>
</file>

<file path=ppt/slides/_rels/slide26.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90.jpeg"/><Relationship Id="rId4" Type="http://schemas.openxmlformats.org/officeDocument/2006/relationships/image" Target="../media/image89.jpeg"/></Relationships>
</file>

<file path=ppt/slides/_rels/slide27.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92.jpeg"/></Relationships>
</file>

<file path=ppt/slides/_rels/slide28.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94.jpeg"/></Relationships>
</file>

<file path=ppt/slides/_rels/slide29.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98.jpeg"/><Relationship Id="rId5" Type="http://schemas.openxmlformats.org/officeDocument/2006/relationships/image" Target="../media/image97.png"/><Relationship Id="rId4" Type="http://schemas.openxmlformats.org/officeDocument/2006/relationships/image" Target="../media/image96.jpe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101.jpeg"/><Relationship Id="rId4" Type="http://schemas.openxmlformats.org/officeDocument/2006/relationships/image" Target="../media/image100.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hyperlink" Target="file:///H:\2-5-1&#22269;&#25991;&#20214;.jpg"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ideo" Target="file:///C:\Users\wqh\Desktop\10&#26376;2&#26085;&#24535;&#22362;&#65288;&#26368;&#32456;&#29256;&#65289;\ppt&#25773;&#25918;\&#22269;&#23478;&#24847;&#24535;&#21512;&#25104;20(000057514-000112000).mp4" TargetMode="External"/><Relationship Id="rId6" Type="http://schemas.openxmlformats.org/officeDocument/2006/relationships/image" Target="../media/image16.png"/><Relationship Id="rId5" Type="http://schemas.openxmlformats.org/officeDocument/2006/relationships/hyperlink" Target="file:///H:\2-5-1&#22269;&#25991;&#20214;.jpg" TargetMode="Externa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4.png"/>
          <p:cNvPicPr>
            <a:picLocks noChangeAspect="1"/>
          </p:cNvPicPr>
          <p:nvPr/>
        </p:nvPicPr>
        <p:blipFill>
          <a:blip r:embed="rId3" cstate="print"/>
          <a:srcRect/>
          <a:stretch>
            <a:fillRect/>
          </a:stretch>
        </p:blipFill>
        <p:spPr bwMode="auto">
          <a:xfrm>
            <a:off x="-144463" y="1127125"/>
            <a:ext cx="9324976" cy="1417638"/>
          </a:xfrm>
          <a:prstGeom prst="rect">
            <a:avLst/>
          </a:prstGeom>
          <a:noFill/>
          <a:ln w="9525">
            <a:noFill/>
            <a:miter lim="800000"/>
            <a:headEnd/>
            <a:tailEnd/>
          </a:ln>
        </p:spPr>
      </p:pic>
      <p:sp>
        <p:nvSpPr>
          <p:cNvPr id="12" name="TextBox 11"/>
          <p:cNvSpPr txBox="1">
            <a:spLocks noChangeArrowheads="1"/>
          </p:cNvSpPr>
          <p:nvPr/>
        </p:nvSpPr>
        <p:spPr bwMode="auto">
          <a:xfrm>
            <a:off x="-107950" y="1074738"/>
            <a:ext cx="9288463" cy="1384300"/>
          </a:xfrm>
          <a:prstGeom prst="rect">
            <a:avLst/>
          </a:prstGeom>
          <a:noFill/>
          <a:ln w="9525">
            <a:noFill/>
            <a:miter lim="800000"/>
            <a:headEnd/>
            <a:tailEnd/>
          </a:ln>
        </p:spPr>
        <p:txBody>
          <a:bodyPr>
            <a:spAutoFit/>
          </a:bodyPr>
          <a:lstStyle/>
          <a:p>
            <a:pPr algn="ctr"/>
            <a:r>
              <a:rPr lang="en-US" altLang="zh-CN" sz="4200" b="1">
                <a:solidFill>
                  <a:schemeClr val="bg1"/>
                </a:solidFill>
                <a:latin typeface="Times New Roman" pitchFamily="18" charset="0"/>
                <a:ea typeface="华文中宋" pitchFamily="2" charset="-122"/>
              </a:rPr>
              <a:t>Work Safety Emergency Rescue Coordinated Mechanism in China</a:t>
            </a:r>
            <a:endParaRPr lang="zh-CN" altLang="en-US" sz="4200" b="1">
              <a:solidFill>
                <a:schemeClr val="bg1"/>
              </a:solidFill>
              <a:latin typeface="Times New Roman" pitchFamily="18" charset="0"/>
              <a:ea typeface="华文中宋" pitchFamily="2" charset="-122"/>
            </a:endParaRPr>
          </a:p>
        </p:txBody>
      </p:sp>
      <p:sp>
        <p:nvSpPr>
          <p:cNvPr id="14" name="TextBox 13"/>
          <p:cNvSpPr txBox="1">
            <a:spLocks noChangeArrowheads="1"/>
          </p:cNvSpPr>
          <p:nvPr/>
        </p:nvSpPr>
        <p:spPr bwMode="auto">
          <a:xfrm>
            <a:off x="0" y="5478463"/>
            <a:ext cx="9144000" cy="1015663"/>
          </a:xfrm>
          <a:prstGeom prst="rect">
            <a:avLst/>
          </a:prstGeom>
          <a:noFill/>
          <a:ln w="9525">
            <a:noFill/>
            <a:miter lim="800000"/>
            <a:headEnd/>
            <a:tailEnd/>
          </a:ln>
        </p:spPr>
        <p:txBody>
          <a:bodyPr>
            <a:spAutoFit/>
          </a:bodyPr>
          <a:lstStyle/>
          <a:p>
            <a:pPr algn="ctr"/>
            <a:r>
              <a:rPr lang="en-US" altLang="zh-CN" sz="2000" b="1" dirty="0" smtClean="0">
                <a:latin typeface="Times New Roman" pitchFamily="18" charset="0"/>
                <a:ea typeface="华文楷体" pitchFamily="2" charset="-122"/>
              </a:rPr>
              <a:t>National </a:t>
            </a:r>
            <a:r>
              <a:rPr lang="en-US" altLang="zh-CN" sz="2000" b="1" dirty="0">
                <a:latin typeface="Times New Roman" pitchFamily="18" charset="0"/>
                <a:ea typeface="华文楷体" pitchFamily="2" charset="-122"/>
              </a:rPr>
              <a:t>Workplace Emergency Management </a:t>
            </a:r>
            <a:r>
              <a:rPr lang="en-US" altLang="zh-CN" sz="2000" b="1" dirty="0" smtClean="0">
                <a:latin typeface="Times New Roman" pitchFamily="18" charset="0"/>
                <a:ea typeface="华文楷体" pitchFamily="2" charset="-122"/>
              </a:rPr>
              <a:t>Center, </a:t>
            </a:r>
            <a:r>
              <a:rPr lang="en-US" altLang="zh-CN" sz="2000" b="1" dirty="0" err="1" smtClean="0">
                <a:latin typeface="Times New Roman" pitchFamily="18" charset="0"/>
                <a:ea typeface="华文楷体" pitchFamily="2" charset="-122"/>
              </a:rPr>
              <a:t>P.R.China</a:t>
            </a:r>
            <a:endParaRPr lang="en-US" altLang="zh-CN" sz="2000" b="1" dirty="0">
              <a:latin typeface="Times New Roman" pitchFamily="18" charset="0"/>
              <a:ea typeface="华文楷体" pitchFamily="2" charset="-122"/>
            </a:endParaRPr>
          </a:p>
          <a:p>
            <a:pPr algn="ctr"/>
            <a:endParaRPr lang="en-US" altLang="zh-CN" sz="2000" b="1" smtClean="0">
              <a:latin typeface="Times New Roman" pitchFamily="18" charset="0"/>
              <a:ea typeface="华文楷体" pitchFamily="2" charset="-122"/>
            </a:endParaRPr>
          </a:p>
          <a:p>
            <a:pPr algn="ctr"/>
            <a:r>
              <a:rPr lang="en-US" altLang="zh-CN" sz="2000" b="1" smtClean="0">
                <a:latin typeface="Times New Roman" pitchFamily="18" charset="0"/>
                <a:ea typeface="华文楷体" pitchFamily="2" charset="-122"/>
              </a:rPr>
              <a:t>Guo</a:t>
            </a:r>
            <a:r>
              <a:rPr lang="en-US" altLang="zh-CN" sz="2000" b="1" dirty="0" smtClean="0">
                <a:latin typeface="Times New Roman" pitchFamily="18" charset="0"/>
                <a:ea typeface="华文楷体" pitchFamily="2" charset="-122"/>
              </a:rPr>
              <a:t> </a:t>
            </a:r>
            <a:r>
              <a:rPr lang="en-US" altLang="zh-CN" sz="2000" b="1" dirty="0" err="1" smtClean="0">
                <a:latin typeface="Times New Roman" pitchFamily="18" charset="0"/>
                <a:ea typeface="华文楷体" pitchFamily="2" charset="-122"/>
              </a:rPr>
              <a:t>Zhiwu</a:t>
            </a:r>
            <a:endParaRPr lang="zh-CN" altLang="en-US" sz="2000" b="1" dirty="0">
              <a:latin typeface="Times New Roman" pitchFamily="18" charset="0"/>
              <a:ea typeface="华文楷体" pitchFamily="2" charset="-122"/>
            </a:endParaRPr>
          </a:p>
        </p:txBody>
      </p:sp>
      <p:pic>
        <p:nvPicPr>
          <p:cNvPr id="4130" name="Picture 34" descr="IMG_6801"/>
          <p:cNvPicPr>
            <a:picLocks noChangeArrowheads="1"/>
          </p:cNvPicPr>
          <p:nvPr/>
        </p:nvPicPr>
        <p:blipFill>
          <a:blip r:embed="rId4" cstate="print"/>
          <a:srcRect l="7431" t="32961" r="4926" b="31042"/>
          <a:stretch>
            <a:fillRect/>
          </a:stretch>
        </p:blipFill>
        <p:spPr bwMode="auto">
          <a:xfrm>
            <a:off x="0" y="2473325"/>
            <a:ext cx="9144000" cy="2973388"/>
          </a:xfrm>
          <a:prstGeom prst="rect">
            <a:avLst/>
          </a:prstGeom>
          <a:noFill/>
          <a:ln w="9525">
            <a:noFill/>
            <a:miter lim="800000"/>
            <a:headEnd/>
            <a:tailEnd/>
          </a:ln>
        </p:spPr>
      </p:pic>
      <p:pic>
        <p:nvPicPr>
          <p:cNvPr id="3078" name="Picture 37"/>
          <p:cNvPicPr>
            <a:picLocks noChangeAspect="1" noChangeArrowheads="1"/>
          </p:cNvPicPr>
          <p:nvPr/>
        </p:nvPicPr>
        <p:blipFill>
          <a:blip r:embed="rId5" cstate="print"/>
          <a:srcRect/>
          <a:stretch>
            <a:fillRect/>
          </a:stretch>
        </p:blipFill>
        <p:spPr bwMode="auto">
          <a:xfrm>
            <a:off x="979488" y="174625"/>
            <a:ext cx="8164512" cy="935038"/>
          </a:xfrm>
          <a:prstGeom prst="rect">
            <a:avLst/>
          </a:prstGeom>
          <a:noFill/>
          <a:ln w="9525">
            <a:noFill/>
            <a:miter lim="800000"/>
            <a:headEnd/>
            <a:tailEnd/>
          </a:ln>
        </p:spPr>
      </p:pic>
      <p:pic>
        <p:nvPicPr>
          <p:cNvPr id="3079" name="Picture 9"/>
          <p:cNvPicPr>
            <a:picLocks noChangeAspect="1" noChangeArrowheads="1"/>
          </p:cNvPicPr>
          <p:nvPr/>
        </p:nvPicPr>
        <p:blipFill>
          <a:blip r:embed="rId6" cstate="print"/>
          <a:srcRect/>
          <a:stretch>
            <a:fillRect/>
          </a:stretch>
        </p:blipFill>
        <p:spPr bwMode="auto">
          <a:xfrm>
            <a:off x="0" y="114300"/>
            <a:ext cx="1057275" cy="1009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130"/>
                                        </p:tgtEl>
                                        <p:attrNameLst>
                                          <p:attrName>style.visibility</p:attrName>
                                        </p:attrNameLst>
                                      </p:cBhvr>
                                      <p:to>
                                        <p:strVal val="visible"/>
                                      </p:to>
                                    </p:set>
                                    <p:animEffect transition="in" filter="fade">
                                      <p:cBhvr>
                                        <p:cTn id="7" dur="2000"/>
                                        <p:tgtEl>
                                          <p:spTgt spid="4130"/>
                                        </p:tgtEl>
                                      </p:cBhvr>
                                    </p:animEffect>
                                  </p:childTnLst>
                                </p:cTn>
                              </p:par>
                              <p:par>
                                <p:cTn id="8" presetID="22" presetClass="entr" presetSubtype="8" fill="hold" nodeType="withEffect">
                                  <p:stCondLst>
                                    <p:cond delay="250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nodeType="afterGroup">
                            <p:stCondLst>
                              <p:cond delay="3000"/>
                            </p:stCondLst>
                            <p:childTnLst>
                              <p:par>
                                <p:cTn id="12" presetID="1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slide(fromLeft)">
                                      <p:cBhvr>
                                        <p:cTn id="14" dur="500"/>
                                        <p:tgtEl>
                                          <p:spTgt spid="12"/>
                                        </p:tgtEl>
                                      </p:cBhvr>
                                    </p:animEffect>
                                  </p:childTnLst>
                                </p:cTn>
                              </p:par>
                              <p:par>
                                <p:cTn id="15" presetID="12" presetClass="entr" presetSubtype="8" fill="hold" nodeType="withEffect">
                                  <p:stCondLst>
                                    <p:cond delay="300"/>
                                  </p:stCondLst>
                                  <p:childTnLst>
                                    <p:set>
                                      <p:cBhvr>
                                        <p:cTn id="16" dur="1" fill="hold">
                                          <p:stCondLst>
                                            <p:cond delay="0"/>
                                          </p:stCondLst>
                                        </p:cTn>
                                        <p:tgtEl>
                                          <p:spTgt spid="14"/>
                                        </p:tgtEl>
                                        <p:attrNameLst>
                                          <p:attrName>style.visibility</p:attrName>
                                        </p:attrNameLst>
                                      </p:cBhvr>
                                      <p:to>
                                        <p:strVal val="visible"/>
                                      </p:to>
                                    </p:set>
                                    <p:animEffect transition="in" filter="slide(from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Text Box 3"/>
          <p:cNvSpPr txBox="1">
            <a:spLocks noChangeArrowheads="1"/>
          </p:cNvSpPr>
          <p:nvPr/>
        </p:nvSpPr>
        <p:spPr bwMode="auto">
          <a:xfrm>
            <a:off x="781054" y="1214422"/>
            <a:ext cx="7935913" cy="1200329"/>
          </a:xfrm>
          <a:prstGeom prst="rect">
            <a:avLst/>
          </a:prstGeom>
          <a:noFill/>
          <a:ln w="9525">
            <a:noFill/>
            <a:miter lim="800000"/>
            <a:headEnd/>
            <a:tailEnd/>
          </a:ln>
        </p:spPr>
        <p:txBody>
          <a:bodyPr>
            <a:spAutoFit/>
          </a:bodyPr>
          <a:lstStyle/>
          <a:p>
            <a:pPr algn="just">
              <a:spcBef>
                <a:spcPct val="20000"/>
              </a:spcBef>
              <a:buClr>
                <a:schemeClr val="accent1"/>
              </a:buClr>
              <a:buFont typeface="Wingdings" pitchFamily="2" charset="2"/>
              <a:buNone/>
            </a:pPr>
            <a:r>
              <a:rPr lang="en-US" altLang="zh-CN" sz="2400" dirty="0" smtClean="0">
                <a:ea typeface="微软雅黑" pitchFamily="34" charset="-122"/>
              </a:rPr>
              <a:t>      </a:t>
            </a:r>
            <a:r>
              <a:rPr lang="en-US" altLang="zh-CN" sz="2400" dirty="0" smtClean="0">
                <a:latin typeface="+mn-lt"/>
                <a:ea typeface="微软雅黑" pitchFamily="34" charset="-122"/>
              </a:rPr>
              <a:t>Regions across the country are threatened by different types of work safety accidents. work safety emergency management is confronted with severe challenges. </a:t>
            </a:r>
            <a:endParaRPr lang="zh-CN" altLang="en-US" sz="3000" dirty="0">
              <a:latin typeface="+mn-lt"/>
              <a:ea typeface="微软雅黑" pitchFamily="34" charset="-122"/>
            </a:endParaRPr>
          </a:p>
        </p:txBody>
      </p:sp>
      <p:pic>
        <p:nvPicPr>
          <p:cNvPr id="2050" name="Picture 2" descr="c:\users\BALIC2~1\appdata\roaming\360se6\USERDA~1\Temp\0016EC~1.JPG"/>
          <p:cNvPicPr>
            <a:picLocks noChangeAspect="1" noChangeArrowheads="1"/>
          </p:cNvPicPr>
          <p:nvPr/>
        </p:nvPicPr>
        <p:blipFill>
          <a:blip r:embed="rId3" cstate="print"/>
          <a:srcRect/>
          <a:stretch>
            <a:fillRect/>
          </a:stretch>
        </p:blipFill>
        <p:spPr bwMode="auto">
          <a:xfrm>
            <a:off x="515537" y="2928934"/>
            <a:ext cx="4191401" cy="3000396"/>
          </a:xfrm>
          <a:prstGeom prst="rect">
            <a:avLst/>
          </a:prstGeom>
          <a:noFill/>
        </p:spPr>
      </p:pic>
      <p:pic>
        <p:nvPicPr>
          <p:cNvPr id="2051" name="Picture 3"/>
          <p:cNvPicPr>
            <a:picLocks noChangeAspect="1" noChangeArrowheads="1"/>
          </p:cNvPicPr>
          <p:nvPr/>
        </p:nvPicPr>
        <p:blipFill>
          <a:blip r:embed="rId4" cstate="print"/>
          <a:srcRect/>
          <a:stretch>
            <a:fillRect/>
          </a:stretch>
        </p:blipFill>
        <p:spPr bwMode="auto">
          <a:xfrm>
            <a:off x="4706938" y="2928934"/>
            <a:ext cx="4214810" cy="3033712"/>
          </a:xfrm>
          <a:prstGeom prst="rect">
            <a:avLst/>
          </a:prstGeom>
          <a:noFill/>
          <a:ln w="9525">
            <a:noFill/>
            <a:miter lim="800000"/>
            <a:headEnd/>
            <a:tailEnd/>
          </a:ln>
          <a:effectLst/>
        </p:spPr>
      </p:pic>
      <p:pic>
        <p:nvPicPr>
          <p:cNvPr id="2053" name="Picture 5" descr="c:\users\BALIC2~1\appdata\roaming\360se6\USERDA~1\Temp\013000~1.JPG"/>
          <p:cNvPicPr>
            <a:picLocks noChangeAspect="1" noChangeArrowheads="1"/>
          </p:cNvPicPr>
          <p:nvPr/>
        </p:nvPicPr>
        <p:blipFill>
          <a:blip r:embed="rId5" cstate="print"/>
          <a:srcRect/>
          <a:stretch>
            <a:fillRect/>
          </a:stretch>
        </p:blipFill>
        <p:spPr bwMode="auto">
          <a:xfrm>
            <a:off x="357158" y="2933145"/>
            <a:ext cx="4349780" cy="3029501"/>
          </a:xfrm>
          <a:prstGeom prst="rect">
            <a:avLst/>
          </a:prstGeom>
          <a:noFill/>
        </p:spPr>
      </p:pic>
      <p:pic>
        <p:nvPicPr>
          <p:cNvPr id="2055" name="Picture 7" descr="c:\users\BALIC2~1\appdata\roaming\360se6\USERDA~1\Temp\COAL%2~1.JPG"/>
          <p:cNvPicPr>
            <a:picLocks noChangeAspect="1" noChangeArrowheads="1"/>
          </p:cNvPicPr>
          <p:nvPr/>
        </p:nvPicPr>
        <p:blipFill>
          <a:blip r:embed="rId6" cstate="print"/>
          <a:srcRect/>
          <a:stretch>
            <a:fillRect/>
          </a:stretch>
        </p:blipFill>
        <p:spPr bwMode="auto">
          <a:xfrm>
            <a:off x="4712894" y="2933145"/>
            <a:ext cx="4208854" cy="2996185"/>
          </a:xfrm>
          <a:prstGeom prst="rect">
            <a:avLst/>
          </a:prstGeom>
          <a:noFill/>
        </p:spPr>
      </p:pic>
      <p:sp>
        <p:nvSpPr>
          <p:cNvPr id="7" name="Text Box 3"/>
          <p:cNvSpPr txBox="1">
            <a:spLocks noChangeArrowheads="1"/>
          </p:cNvSpPr>
          <p:nvPr/>
        </p:nvSpPr>
        <p:spPr bwMode="auto">
          <a:xfrm>
            <a:off x="695300" y="1773226"/>
            <a:ext cx="7935913" cy="2456057"/>
          </a:xfrm>
          <a:prstGeom prst="rect">
            <a:avLst/>
          </a:prstGeom>
          <a:noFill/>
          <a:ln w="9525">
            <a:noFill/>
            <a:miter lim="800000"/>
            <a:headEnd/>
            <a:tailEnd/>
          </a:ln>
        </p:spPr>
        <p:txBody>
          <a:bodyPr>
            <a:spAutoFit/>
          </a:bodyPr>
          <a:lstStyle/>
          <a:p>
            <a:pPr algn="just">
              <a:spcBef>
                <a:spcPct val="20000"/>
              </a:spcBef>
              <a:buClr>
                <a:schemeClr val="accent1"/>
              </a:buClr>
              <a:buFont typeface="Wingdings" pitchFamily="2" charset="2"/>
              <a:buNone/>
            </a:pPr>
            <a:r>
              <a:rPr lang="zh-CN" altLang="en-US" sz="2400" dirty="0" smtClean="0">
                <a:ea typeface="微软雅黑" pitchFamily="34" charset="-122"/>
              </a:rPr>
              <a:t> </a:t>
            </a:r>
            <a:r>
              <a:rPr lang="en-US" altLang="zh-CN" sz="2400" dirty="0" smtClean="0">
                <a:latin typeface="+mn-lt"/>
                <a:ea typeface="微软雅黑" pitchFamily="34" charset="-122"/>
              </a:rPr>
              <a:t>The People's Republic of China:</a:t>
            </a:r>
          </a:p>
          <a:p>
            <a:pPr algn="just">
              <a:spcBef>
                <a:spcPct val="20000"/>
              </a:spcBef>
              <a:buClr>
                <a:schemeClr val="accent1"/>
              </a:buClr>
              <a:buFont typeface="Wingdings" pitchFamily="2" charset="2"/>
              <a:buNone/>
            </a:pPr>
            <a:r>
              <a:rPr lang="en-US" altLang="zh-CN" sz="2400" dirty="0" smtClean="0">
                <a:latin typeface="+mn-lt"/>
                <a:ea typeface="微软雅黑" pitchFamily="34" charset="-122"/>
              </a:rPr>
              <a:t>——</a:t>
            </a:r>
            <a:r>
              <a:rPr lang="en-US" altLang="zh-CN" sz="2400" dirty="0">
                <a:latin typeface="+mn-lt"/>
                <a:ea typeface="微软雅黑" pitchFamily="34" charset="-122"/>
              </a:rPr>
              <a:t>L</a:t>
            </a:r>
            <a:r>
              <a:rPr lang="en-US" altLang="zh-CN" sz="2400" dirty="0" smtClean="0">
                <a:latin typeface="+mn-lt"/>
                <a:ea typeface="微软雅黑" pitchFamily="34" charset="-122"/>
              </a:rPr>
              <a:t>and area of 9.6 million square kilometers with 18,000 km of coastal line of mainland and 14,000 km of coastal line of islands.</a:t>
            </a:r>
          </a:p>
          <a:p>
            <a:pPr algn="just">
              <a:spcBef>
                <a:spcPct val="20000"/>
              </a:spcBef>
              <a:buClr>
                <a:schemeClr val="accent1"/>
              </a:buClr>
              <a:buFont typeface="Wingdings" pitchFamily="2" charset="2"/>
              <a:buNone/>
            </a:pPr>
            <a:r>
              <a:rPr lang="en-US" altLang="zh-CN" sz="2400" dirty="0" smtClean="0">
                <a:latin typeface="+mn-lt"/>
                <a:ea typeface="微软雅黑" pitchFamily="34" charset="-122"/>
              </a:rPr>
              <a:t>——Total maritime area of 4.7 million sq km. Some 7,600 islands dot China's territorial seas. </a:t>
            </a:r>
            <a:endParaRPr lang="zh-CN" altLang="en-US" sz="3000" dirty="0">
              <a:latin typeface="+mn-lt"/>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50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dissolve">
                                      <p:cBhvr>
                                        <p:cTn id="11" dur="500"/>
                                        <p:tgtEl>
                                          <p:spTgt spid="7">
                                            <p:txEl>
                                              <p:pRg st="1" end="1"/>
                                            </p:txEl>
                                          </p:spTgt>
                                        </p:tgtEl>
                                      </p:cBhvr>
                                    </p:animEffect>
                                  </p:childTnLst>
                                </p:cTn>
                              </p:par>
                            </p:childTnLst>
                          </p:cTn>
                        </p:par>
                        <p:par>
                          <p:cTn id="12" fill="hold">
                            <p:stCondLst>
                              <p:cond delay="1500"/>
                            </p:stCondLst>
                            <p:childTnLst>
                              <p:par>
                                <p:cTn id="13" presetID="9" presetClass="entr" presetSubtype="0" fill="hold" nodeType="afterEffect">
                                  <p:stCondLst>
                                    <p:cond delay="100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dissolve">
                                      <p:cBhvr>
                                        <p:cTn id="15" dur="500"/>
                                        <p:tgtEl>
                                          <p:spTgt spid="7">
                                            <p:txEl>
                                              <p:pRg st="2" end="2"/>
                                            </p:txEl>
                                          </p:spTgt>
                                        </p:tgtEl>
                                      </p:cBhvr>
                                    </p:animEffect>
                                  </p:childTnLst>
                                </p:cTn>
                              </p:par>
                            </p:childTnLst>
                          </p:cTn>
                        </p:par>
                        <p:par>
                          <p:cTn id="16" fill="hold">
                            <p:stCondLst>
                              <p:cond delay="3000"/>
                            </p:stCondLst>
                            <p:childTnLst>
                              <p:par>
                                <p:cTn id="17" presetID="1" presetClass="exit" presetSubtype="0" fill="hold" grpId="0" nodeType="afterEffect">
                                  <p:stCondLst>
                                    <p:cond delay="2000"/>
                                  </p:stCondLst>
                                  <p:childTnLst>
                                    <p:set>
                                      <p:cBhvr>
                                        <p:cTn id="18" dur="1" fill="hold">
                                          <p:stCondLst>
                                            <p:cond delay="0"/>
                                          </p:stCondLst>
                                        </p:cTn>
                                        <p:tgtEl>
                                          <p:spTgt spid="7">
                                            <p:txEl>
                                              <p:pRg st="0" end="0"/>
                                            </p:txEl>
                                          </p:spTgt>
                                        </p:tgtEl>
                                        <p:attrNameLst>
                                          <p:attrName>style.visibility</p:attrName>
                                        </p:attrNameLst>
                                      </p:cBhvr>
                                      <p:to>
                                        <p:strVal val="hidden"/>
                                      </p:to>
                                    </p:set>
                                  </p:childTnLst>
                                </p:cTn>
                              </p:par>
                            </p:childTnLst>
                          </p:cTn>
                        </p:par>
                        <p:par>
                          <p:cTn id="19" fill="hold">
                            <p:stCondLst>
                              <p:cond delay="5000"/>
                            </p:stCondLst>
                            <p:childTnLst>
                              <p:par>
                                <p:cTn id="20" presetID="1" presetClass="exit" presetSubtype="0" fill="hold" grpId="0" nodeType="afterEffect">
                                  <p:stCondLst>
                                    <p:cond delay="0"/>
                                  </p:stCondLst>
                                  <p:childTnLst>
                                    <p:set>
                                      <p:cBhvr>
                                        <p:cTn id="21" dur="1" fill="hold">
                                          <p:stCondLst>
                                            <p:cond delay="0"/>
                                          </p:stCondLst>
                                        </p:cTn>
                                        <p:tgtEl>
                                          <p:spTgt spid="7">
                                            <p:txEl>
                                              <p:pRg st="1" end="1"/>
                                            </p:txEl>
                                          </p:spTgt>
                                        </p:tgtEl>
                                        <p:attrNameLst>
                                          <p:attrName>style.visibility</p:attrName>
                                        </p:attrNameLst>
                                      </p:cBhvr>
                                      <p:to>
                                        <p:strVal val="hidden"/>
                                      </p:to>
                                    </p:set>
                                  </p:childTnLst>
                                </p:cTn>
                              </p:par>
                            </p:childTnLst>
                          </p:cTn>
                        </p:par>
                        <p:par>
                          <p:cTn id="22" fill="hold">
                            <p:stCondLst>
                              <p:cond delay="5000"/>
                            </p:stCondLst>
                            <p:childTnLst>
                              <p:par>
                                <p:cTn id="23" presetID="1" presetClass="exit" presetSubtype="0" fill="hold" grpId="0" nodeType="afterEffect">
                                  <p:stCondLst>
                                    <p:cond delay="0"/>
                                  </p:stCondLst>
                                  <p:childTnLst>
                                    <p:set>
                                      <p:cBhvr>
                                        <p:cTn id="24" dur="1" fill="hold">
                                          <p:stCondLst>
                                            <p:cond delay="0"/>
                                          </p:stCondLst>
                                        </p:cTn>
                                        <p:tgtEl>
                                          <p:spTgt spid="7">
                                            <p:txEl>
                                              <p:pRg st="2" end="2"/>
                                            </p:txEl>
                                          </p:spTgt>
                                        </p:tgtEl>
                                        <p:attrNameLst>
                                          <p:attrName>style.visibility</p:attrName>
                                        </p:attrNameLst>
                                      </p:cBhvr>
                                      <p:to>
                                        <p:strVal val="hidden"/>
                                      </p:to>
                                    </p:set>
                                  </p:childTnLst>
                                </p:cTn>
                              </p:par>
                            </p:childTnLst>
                          </p:cTn>
                        </p:par>
                        <p:par>
                          <p:cTn id="25" fill="hold">
                            <p:stCondLst>
                              <p:cond delay="5000"/>
                            </p:stCondLst>
                            <p:childTnLst>
                              <p:par>
                                <p:cTn id="26" presetID="9" presetClass="entr" presetSubtype="0" fill="hold" nodeType="afterEffect">
                                  <p:stCondLst>
                                    <p:cond delay="500"/>
                                  </p:stCondLst>
                                  <p:childTnLst>
                                    <p:set>
                                      <p:cBhvr>
                                        <p:cTn id="27" dur="1" fill="hold">
                                          <p:stCondLst>
                                            <p:cond delay="0"/>
                                          </p:stCondLst>
                                        </p:cTn>
                                        <p:tgtEl>
                                          <p:spTgt spid="99331">
                                            <p:txEl>
                                              <p:pRg st="0" end="0"/>
                                            </p:txEl>
                                          </p:spTgt>
                                        </p:tgtEl>
                                        <p:attrNameLst>
                                          <p:attrName>style.visibility</p:attrName>
                                        </p:attrNameLst>
                                      </p:cBhvr>
                                      <p:to>
                                        <p:strVal val="visible"/>
                                      </p:to>
                                    </p:set>
                                    <p:animEffect transition="in" filter="dissolve">
                                      <p:cBhvr>
                                        <p:cTn id="28" dur="500"/>
                                        <p:tgtEl>
                                          <p:spTgt spid="99331">
                                            <p:txEl>
                                              <p:pRg st="0" end="0"/>
                                            </p:txEl>
                                          </p:spTgt>
                                        </p:tgtEl>
                                      </p:cBhvr>
                                    </p:animEffect>
                                  </p:childTnLst>
                                </p:cTn>
                              </p:par>
                            </p:childTnLst>
                          </p:cTn>
                        </p:par>
                        <p:par>
                          <p:cTn id="29" fill="hold">
                            <p:stCondLst>
                              <p:cond delay="6000"/>
                            </p:stCondLst>
                            <p:childTnLst>
                              <p:par>
                                <p:cTn id="30" presetID="9" presetClass="entr" presetSubtype="0" fill="hold" nodeType="afterEffect">
                                  <p:stCondLst>
                                    <p:cond delay="1000"/>
                                  </p:stCondLst>
                                  <p:childTnLst>
                                    <p:set>
                                      <p:cBhvr>
                                        <p:cTn id="31" dur="1" fill="hold">
                                          <p:stCondLst>
                                            <p:cond delay="0"/>
                                          </p:stCondLst>
                                        </p:cTn>
                                        <p:tgtEl>
                                          <p:spTgt spid="2050"/>
                                        </p:tgtEl>
                                        <p:attrNameLst>
                                          <p:attrName>style.visibility</p:attrName>
                                        </p:attrNameLst>
                                      </p:cBhvr>
                                      <p:to>
                                        <p:strVal val="visible"/>
                                      </p:to>
                                    </p:set>
                                    <p:animEffect transition="in" filter="dissolve">
                                      <p:cBhvr>
                                        <p:cTn id="32" dur="500"/>
                                        <p:tgtEl>
                                          <p:spTgt spid="2050"/>
                                        </p:tgtEl>
                                      </p:cBhvr>
                                    </p:animEffect>
                                  </p:childTnLst>
                                </p:cTn>
                              </p:par>
                            </p:childTnLst>
                          </p:cTn>
                        </p:par>
                        <p:par>
                          <p:cTn id="33" fill="hold">
                            <p:stCondLst>
                              <p:cond delay="7500"/>
                            </p:stCondLst>
                            <p:childTnLst>
                              <p:par>
                                <p:cTn id="34" presetID="9" presetClass="entr" presetSubtype="0" fill="hold" nodeType="afterEffect">
                                  <p:stCondLst>
                                    <p:cond delay="0"/>
                                  </p:stCondLst>
                                  <p:childTnLst>
                                    <p:set>
                                      <p:cBhvr>
                                        <p:cTn id="35" dur="1" fill="hold">
                                          <p:stCondLst>
                                            <p:cond delay="0"/>
                                          </p:stCondLst>
                                        </p:cTn>
                                        <p:tgtEl>
                                          <p:spTgt spid="2051"/>
                                        </p:tgtEl>
                                        <p:attrNameLst>
                                          <p:attrName>style.visibility</p:attrName>
                                        </p:attrNameLst>
                                      </p:cBhvr>
                                      <p:to>
                                        <p:strVal val="visible"/>
                                      </p:to>
                                    </p:set>
                                    <p:animEffect transition="in" filter="dissolve">
                                      <p:cBhvr>
                                        <p:cTn id="36" dur="500"/>
                                        <p:tgtEl>
                                          <p:spTgt spid="2051"/>
                                        </p:tgtEl>
                                      </p:cBhvr>
                                    </p:animEffect>
                                  </p:childTnLst>
                                </p:cTn>
                              </p:par>
                            </p:childTnLst>
                          </p:cTn>
                        </p:par>
                        <p:par>
                          <p:cTn id="37" fill="hold">
                            <p:stCondLst>
                              <p:cond delay="8000"/>
                            </p:stCondLst>
                            <p:childTnLst>
                              <p:par>
                                <p:cTn id="38" presetID="1" presetClass="exit" presetSubtype="0" fill="hold" nodeType="afterEffect">
                                  <p:stCondLst>
                                    <p:cond delay="2500"/>
                                  </p:stCondLst>
                                  <p:childTnLst>
                                    <p:set>
                                      <p:cBhvr>
                                        <p:cTn id="39" dur="1" fill="hold">
                                          <p:stCondLst>
                                            <p:cond delay="0"/>
                                          </p:stCondLst>
                                        </p:cTn>
                                        <p:tgtEl>
                                          <p:spTgt spid="2050"/>
                                        </p:tgtEl>
                                        <p:attrNameLst>
                                          <p:attrName>style.visibility</p:attrName>
                                        </p:attrNameLst>
                                      </p:cBhvr>
                                      <p:to>
                                        <p:strVal val="hidden"/>
                                      </p:to>
                                    </p:set>
                                  </p:childTnLst>
                                </p:cTn>
                              </p:par>
                            </p:childTnLst>
                          </p:cTn>
                        </p:par>
                        <p:par>
                          <p:cTn id="40" fill="hold">
                            <p:stCondLst>
                              <p:cond delay="10500"/>
                            </p:stCondLst>
                            <p:childTnLst>
                              <p:par>
                                <p:cTn id="41" presetID="1" presetClass="exit" presetSubtype="0" fill="hold" nodeType="afterEffect">
                                  <p:stCondLst>
                                    <p:cond delay="0"/>
                                  </p:stCondLst>
                                  <p:childTnLst>
                                    <p:set>
                                      <p:cBhvr>
                                        <p:cTn id="42" dur="1" fill="hold">
                                          <p:stCondLst>
                                            <p:cond delay="0"/>
                                          </p:stCondLst>
                                        </p:cTn>
                                        <p:tgtEl>
                                          <p:spTgt spid="2051"/>
                                        </p:tgtEl>
                                        <p:attrNameLst>
                                          <p:attrName>style.visibility</p:attrName>
                                        </p:attrNameLst>
                                      </p:cBhvr>
                                      <p:to>
                                        <p:strVal val="hidden"/>
                                      </p:to>
                                    </p:set>
                                  </p:childTnLst>
                                </p:cTn>
                              </p:par>
                            </p:childTnLst>
                          </p:cTn>
                        </p:par>
                        <p:par>
                          <p:cTn id="43" fill="hold">
                            <p:stCondLst>
                              <p:cond delay="10500"/>
                            </p:stCondLst>
                            <p:childTnLst>
                              <p:par>
                                <p:cTn id="44" presetID="14" presetClass="entr" presetSubtype="10" fill="hold" nodeType="afterEffect">
                                  <p:stCondLst>
                                    <p:cond delay="0"/>
                                  </p:stCondLst>
                                  <p:childTnLst>
                                    <p:set>
                                      <p:cBhvr>
                                        <p:cTn id="45" dur="1" fill="hold">
                                          <p:stCondLst>
                                            <p:cond delay="0"/>
                                          </p:stCondLst>
                                        </p:cTn>
                                        <p:tgtEl>
                                          <p:spTgt spid="2053"/>
                                        </p:tgtEl>
                                        <p:attrNameLst>
                                          <p:attrName>style.visibility</p:attrName>
                                        </p:attrNameLst>
                                      </p:cBhvr>
                                      <p:to>
                                        <p:strVal val="visible"/>
                                      </p:to>
                                    </p:set>
                                    <p:animEffect transition="in" filter="randombar(horizontal)">
                                      <p:cBhvr>
                                        <p:cTn id="46" dur="500"/>
                                        <p:tgtEl>
                                          <p:spTgt spid="2053"/>
                                        </p:tgtEl>
                                      </p:cBhvr>
                                    </p:animEffect>
                                  </p:childTnLst>
                                </p:cTn>
                              </p:par>
                            </p:childTnLst>
                          </p:cTn>
                        </p:par>
                        <p:par>
                          <p:cTn id="47" fill="hold">
                            <p:stCondLst>
                              <p:cond delay="11000"/>
                            </p:stCondLst>
                            <p:childTnLst>
                              <p:par>
                                <p:cTn id="48" presetID="14" presetClass="entr" presetSubtype="10" fill="hold" nodeType="afterEffect">
                                  <p:stCondLst>
                                    <p:cond delay="0"/>
                                  </p:stCondLst>
                                  <p:childTnLst>
                                    <p:set>
                                      <p:cBhvr>
                                        <p:cTn id="49" dur="1" fill="hold">
                                          <p:stCondLst>
                                            <p:cond delay="0"/>
                                          </p:stCondLst>
                                        </p:cTn>
                                        <p:tgtEl>
                                          <p:spTgt spid="2055"/>
                                        </p:tgtEl>
                                        <p:attrNameLst>
                                          <p:attrName>style.visibility</p:attrName>
                                        </p:attrNameLst>
                                      </p:cBhvr>
                                      <p:to>
                                        <p:strVal val="visible"/>
                                      </p:to>
                                    </p:set>
                                    <p:animEffect transition="in" filter="randombar(horizontal)">
                                      <p:cBhvr>
                                        <p:cTn id="50" dur="500"/>
                                        <p:tgtEl>
                                          <p:spTgt spid="20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819943" y="1891594"/>
            <a:ext cx="7935913" cy="2246769"/>
          </a:xfrm>
          <a:prstGeom prst="rect">
            <a:avLst/>
          </a:prstGeom>
          <a:noFill/>
          <a:ln w="9525">
            <a:noFill/>
            <a:miter lim="800000"/>
            <a:headEnd/>
            <a:tailEnd/>
          </a:ln>
        </p:spPr>
        <p:txBody>
          <a:bodyPr>
            <a:spAutoFit/>
          </a:bodyPr>
          <a:lstStyle/>
          <a:p>
            <a:pPr algn="just">
              <a:spcBef>
                <a:spcPct val="20000"/>
              </a:spcBef>
              <a:buClr>
                <a:schemeClr val="accent1"/>
              </a:buClr>
              <a:buFont typeface="Wingdings" pitchFamily="2" charset="2"/>
              <a:buNone/>
            </a:pPr>
            <a:r>
              <a:rPr lang="en-US" altLang="zh-CN" sz="2400" dirty="0" smtClean="0">
                <a:ea typeface="微软雅黑" pitchFamily="34" charset="-122"/>
              </a:rPr>
              <a:t>    </a:t>
            </a:r>
            <a:r>
              <a:rPr lang="en-US" altLang="zh-CN" sz="2800" dirty="0" smtClean="0">
                <a:ea typeface="微软雅黑" pitchFamily="34" charset="-122"/>
              </a:rPr>
              <a:t>  </a:t>
            </a:r>
            <a:r>
              <a:rPr lang="en-US" sz="2800" dirty="0">
                <a:latin typeface="+mn-lt"/>
              </a:rPr>
              <a:t>To improve disposal capacity to serious and complicated work safety accidents in the whole country and regions, as well as dispatch all resources of emergency rescue forces, </a:t>
            </a:r>
            <a:r>
              <a:rPr lang="en-US" sz="2800" dirty="0" err="1">
                <a:latin typeface="+mn-lt"/>
              </a:rPr>
              <a:t>equipments</a:t>
            </a:r>
            <a:r>
              <a:rPr lang="en-US" sz="2800" dirty="0">
                <a:latin typeface="+mn-lt"/>
              </a:rPr>
              <a:t> and technologies</a:t>
            </a:r>
            <a:endParaRPr lang="zh-CN" altLang="en-US" sz="2800" dirty="0">
              <a:latin typeface="+mn-lt"/>
              <a:ea typeface="微软雅黑" pitchFamily="34" charset="-122"/>
            </a:endParaRPr>
          </a:p>
        </p:txBody>
      </p:sp>
      <p:pic>
        <p:nvPicPr>
          <p:cNvPr id="7" name="Picture 2" descr="c:\users\MAXIAL~1\appdata\roaming\360se6\USERDA~1\Temp\115130~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619672" y="2298135"/>
            <a:ext cx="6432545" cy="3680456"/>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6" descr="c:\users\MAXIAL~1\appdata\roaming\360se6\USERDA~1\Temp\90534466.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619672" y="2298135"/>
            <a:ext cx="5828825" cy="3680456"/>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hidden"/>
                                      </p:to>
                                    </p:set>
                                  </p:childTnLst>
                                </p:cTn>
                              </p:par>
                            </p:childTnLst>
                          </p:cTn>
                        </p:par>
                        <p:par>
                          <p:cTn id="12" fill="hold">
                            <p:stCondLst>
                              <p:cond delay="0"/>
                            </p:stCondLst>
                            <p:childTnLst>
                              <p:par>
                                <p:cTn id="13" presetID="16" presetClass="entr" presetSubtype="2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1250"/>
                                        <p:tgtEl>
                                          <p:spTgt spid="7"/>
                                        </p:tgtEl>
                                      </p:cBhvr>
                                    </p:animEffect>
                                  </p:childTnLst>
                                </p:cTn>
                              </p:par>
                            </p:childTnLst>
                          </p:cTn>
                        </p:par>
                        <p:par>
                          <p:cTn id="16" fill="hold">
                            <p:stCondLst>
                              <p:cond delay="1250"/>
                            </p:stCondLst>
                            <p:childTnLst>
                              <p:par>
                                <p:cTn id="17" presetID="10" presetClass="exit" presetSubtype="0" fill="hold" nodeType="afterEffect">
                                  <p:stCondLst>
                                    <p:cond delay="750"/>
                                  </p:stCondLst>
                                  <p:childTnLst>
                                    <p:animEffect transition="out" filter="fade">
                                      <p:cBhvr>
                                        <p:cTn id="18" dur="500"/>
                                        <p:tgtEl>
                                          <p:spTgt spid="7"/>
                                        </p:tgtEl>
                                      </p:cBhvr>
                                    </p:animEffect>
                                    <p:set>
                                      <p:cBhvr>
                                        <p:cTn id="19" dur="1" fill="hold">
                                          <p:stCondLst>
                                            <p:cond delay="499"/>
                                          </p:stCondLst>
                                        </p:cTn>
                                        <p:tgtEl>
                                          <p:spTgt spid="7"/>
                                        </p:tgtEl>
                                        <p:attrNameLst>
                                          <p:attrName>style.visibility</p:attrName>
                                        </p:attrNameLst>
                                      </p:cBhvr>
                                      <p:to>
                                        <p:strVal val="hidden"/>
                                      </p:to>
                                    </p:set>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矩形 4">
            <a:hlinkClick r:id="rId3" action="ppaction://hlinkfile"/>
          </p:cNvPr>
          <p:cNvSpPr>
            <a:spLocks noChangeArrowheads="1"/>
          </p:cNvSpPr>
          <p:nvPr/>
        </p:nvSpPr>
        <p:spPr bwMode="auto">
          <a:xfrm>
            <a:off x="1006475" y="1200150"/>
            <a:ext cx="6761163" cy="461963"/>
          </a:xfrm>
          <a:prstGeom prst="rect">
            <a:avLst/>
          </a:prstGeom>
          <a:noFill/>
          <a:ln w="9525">
            <a:noFill/>
            <a:miter lim="800000"/>
            <a:headEnd/>
            <a:tailEnd/>
          </a:ln>
        </p:spPr>
        <p:txBody>
          <a:bodyPr>
            <a:spAutoFit/>
          </a:bodyPr>
          <a:lstStyle/>
          <a:p>
            <a:pPr algn="just">
              <a:spcBef>
                <a:spcPct val="25000"/>
              </a:spcBef>
              <a:spcAft>
                <a:spcPct val="25000"/>
              </a:spcAft>
            </a:pPr>
            <a:r>
              <a:rPr lang="zh-CN" altLang="en-US" sz="2400">
                <a:solidFill>
                  <a:srgbClr val="A90815"/>
                </a:solidFill>
                <a:latin typeface="微软雅黑" pitchFamily="34" charset="-122"/>
                <a:ea typeface="微软雅黑" pitchFamily="34" charset="-122"/>
              </a:rPr>
              <a:t>①</a:t>
            </a:r>
            <a:r>
              <a:rPr lang="en-US" altLang="zh-CN" sz="2400">
                <a:solidFill>
                  <a:srgbClr val="A90815"/>
                </a:solidFill>
                <a:latin typeface="微软雅黑" pitchFamily="34" charset="-122"/>
                <a:ea typeface="微软雅黑" pitchFamily="34" charset="-122"/>
              </a:rPr>
              <a:t>Forecast and early alarm mechanism </a:t>
            </a:r>
            <a:endParaRPr lang="zh-CN" altLang="zh-CN" sz="2400">
              <a:solidFill>
                <a:srgbClr val="A90815"/>
              </a:solidFill>
              <a:latin typeface="微软雅黑" pitchFamily="34" charset="-122"/>
              <a:ea typeface="微软雅黑" pitchFamily="34" charset="-122"/>
            </a:endParaRPr>
          </a:p>
        </p:txBody>
      </p:sp>
      <p:graphicFrame>
        <p:nvGraphicFramePr>
          <p:cNvPr id="4" name="图示 3"/>
          <p:cNvGraphicFramePr/>
          <p:nvPr/>
        </p:nvGraphicFramePr>
        <p:xfrm>
          <a:off x="968375" y="1073963"/>
          <a:ext cx="7927975" cy="57840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122" name="Picture 2" descr="c:\users\MAXIAL~1\appdata\roaming\360se6\USERDA~1\Temp\001F3C~1.JPG"/>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2164078" y="2112011"/>
            <a:ext cx="5603560" cy="3735707"/>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p:cTn id="7" dur="500" fill="hold"/>
                                        <p:tgtEl>
                                          <p:spTgt spid="34819"/>
                                        </p:tgtEl>
                                        <p:attrNameLst>
                                          <p:attrName>ppt_w</p:attrName>
                                        </p:attrNameLst>
                                      </p:cBhvr>
                                      <p:tavLst>
                                        <p:tav tm="0">
                                          <p:val>
                                            <p:fltVal val="0"/>
                                          </p:val>
                                        </p:tav>
                                        <p:tav tm="100000">
                                          <p:val>
                                            <p:strVal val="#ppt_w"/>
                                          </p:val>
                                        </p:tav>
                                      </p:tavLst>
                                    </p:anim>
                                    <p:anim calcmode="lin" valueType="num">
                                      <p:cBhvr>
                                        <p:cTn id="8" dur="500" fill="hold"/>
                                        <p:tgtEl>
                                          <p:spTgt spid="34819"/>
                                        </p:tgtEl>
                                        <p:attrNameLst>
                                          <p:attrName>ppt_h</p:attrName>
                                        </p:attrNameLst>
                                      </p:cBhvr>
                                      <p:tavLst>
                                        <p:tav tm="0">
                                          <p:val>
                                            <p:fltVal val="0"/>
                                          </p:val>
                                        </p:tav>
                                        <p:tav tm="100000">
                                          <p:val>
                                            <p:strVal val="#ppt_h"/>
                                          </p:val>
                                        </p:tav>
                                      </p:tavLst>
                                    </p:anim>
                                    <p:animEffect transition="in" filter="fade">
                                      <p:cBhvr>
                                        <p:cTn id="9" dur="500"/>
                                        <p:tgtEl>
                                          <p:spTgt spid="34819"/>
                                        </p:tgtEl>
                                      </p:cBhvr>
                                    </p:animEffec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4">
                                            <p:graphicEl>
                                              <a:dgm id="{1B726993-AEDF-4B33-BCB5-7AC315A9E002}"/>
                                            </p:graphicEl>
                                          </p:spTgt>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childTnLst>
                                    <p:set>
                                      <p:cBhvr>
                                        <p:cTn id="15" dur="1" fill="hold">
                                          <p:stCondLst>
                                            <p:cond delay="9"/>
                                          </p:stCondLst>
                                        </p:cTn>
                                        <p:tgtEl>
                                          <p:spTgt spid="4">
                                            <p:graphicEl>
                                              <a:dgm id="{C9D06A5B-2EE8-4B5B-BB89-A10C58ED8695}"/>
                                            </p:graphicEl>
                                          </p:spTgt>
                                        </p:tgtEl>
                                        <p:attrNameLst>
                                          <p:attrName>style.visibility</p:attrName>
                                        </p:attrNameLst>
                                      </p:cBhvr>
                                      <p:to>
                                        <p:strVal val="visible"/>
                                      </p:to>
                                    </p:set>
                                  </p:childTnLst>
                                </p:cTn>
                              </p:par>
                            </p:childTnLst>
                          </p:cTn>
                        </p:par>
                        <p:par>
                          <p:cTn id="16" fill="hold">
                            <p:stCondLst>
                              <p:cond delay="1510"/>
                            </p:stCondLst>
                            <p:childTnLst>
                              <p:par>
                                <p:cTn id="17" presetID="1" presetClass="entr" presetSubtype="0" fill="hold" grpId="0" nodeType="afterEffect">
                                  <p:stCondLst>
                                    <p:cond delay="500"/>
                                  </p:stCondLst>
                                  <p:childTnLst>
                                    <p:set>
                                      <p:cBhvr>
                                        <p:cTn id="18" dur="1" fill="hold">
                                          <p:stCondLst>
                                            <p:cond delay="0"/>
                                          </p:stCondLst>
                                        </p:cTn>
                                        <p:tgtEl>
                                          <p:spTgt spid="4">
                                            <p:graphicEl>
                                              <a:dgm id="{A43E78DB-CEA5-447B-A9ED-D32C1067F897}"/>
                                            </p:graphicEl>
                                          </p:spTgt>
                                        </p:tgtEl>
                                        <p:attrNameLst>
                                          <p:attrName>style.visibility</p:attrName>
                                        </p:attrNameLst>
                                      </p:cBhvr>
                                      <p:to>
                                        <p:strVal val="visible"/>
                                      </p:to>
                                    </p:set>
                                  </p:childTnLst>
                                </p:cTn>
                              </p:par>
                            </p:childTnLst>
                          </p:cTn>
                        </p:par>
                        <p:par>
                          <p:cTn id="19" fill="hold">
                            <p:stCondLst>
                              <p:cond delay="2010"/>
                            </p:stCondLst>
                            <p:childTnLst>
                              <p:par>
                                <p:cTn id="20" presetID="1" presetClass="entr" presetSubtype="0" fill="hold" grpId="0" nodeType="afterEffect">
                                  <p:stCondLst>
                                    <p:cond delay="500"/>
                                  </p:stCondLst>
                                  <p:childTnLst>
                                    <p:set>
                                      <p:cBhvr>
                                        <p:cTn id="21" dur="1" fill="hold">
                                          <p:stCondLst>
                                            <p:cond delay="0"/>
                                          </p:stCondLst>
                                        </p:cTn>
                                        <p:tgtEl>
                                          <p:spTgt spid="4">
                                            <p:graphicEl>
                                              <a:dgm id="{AFFC74A3-346A-48C4-BF51-B5C7B5DD260F}"/>
                                            </p:graphicEl>
                                          </p:spTgt>
                                        </p:tgtEl>
                                        <p:attrNameLst>
                                          <p:attrName>style.visibility</p:attrName>
                                        </p:attrNameLst>
                                      </p:cBhvr>
                                      <p:to>
                                        <p:strVal val="visible"/>
                                      </p:to>
                                    </p:set>
                                  </p:childTnLst>
                                </p:cTn>
                              </p:par>
                            </p:childTnLst>
                          </p:cTn>
                        </p:par>
                        <p:par>
                          <p:cTn id="22" fill="hold">
                            <p:stCondLst>
                              <p:cond delay="2510"/>
                            </p:stCondLst>
                            <p:childTnLst>
                              <p:par>
                                <p:cTn id="23" presetID="1" presetClass="entr" presetSubtype="0" fill="hold" grpId="0" nodeType="afterEffect">
                                  <p:stCondLst>
                                    <p:cond delay="500"/>
                                  </p:stCondLst>
                                  <p:childTnLst>
                                    <p:set>
                                      <p:cBhvr>
                                        <p:cTn id="24" dur="1" fill="hold">
                                          <p:stCondLst>
                                            <p:cond delay="0"/>
                                          </p:stCondLst>
                                        </p:cTn>
                                        <p:tgtEl>
                                          <p:spTgt spid="4">
                                            <p:graphicEl>
                                              <a:dgm id="{DD50A272-E675-4E57-BEA5-EA1998A64D22}"/>
                                            </p:graphicEl>
                                          </p:spTgt>
                                        </p:tgtEl>
                                        <p:attrNameLst>
                                          <p:attrName>style.visibility</p:attrName>
                                        </p:attrNameLst>
                                      </p:cBhvr>
                                      <p:to>
                                        <p:strVal val="visible"/>
                                      </p:to>
                                    </p:set>
                                  </p:childTnLst>
                                </p:cTn>
                              </p:par>
                            </p:childTnLst>
                          </p:cTn>
                        </p:par>
                        <p:par>
                          <p:cTn id="25" fill="hold">
                            <p:stCondLst>
                              <p:cond delay="3010"/>
                            </p:stCondLst>
                            <p:childTnLst>
                              <p:par>
                                <p:cTn id="26" presetID="1" presetClass="entr" presetSubtype="0" fill="hold" grpId="0" nodeType="afterEffect">
                                  <p:stCondLst>
                                    <p:cond delay="500"/>
                                  </p:stCondLst>
                                  <p:childTnLst>
                                    <p:set>
                                      <p:cBhvr>
                                        <p:cTn id="27" dur="1" fill="hold">
                                          <p:stCondLst>
                                            <p:cond delay="0"/>
                                          </p:stCondLst>
                                        </p:cTn>
                                        <p:tgtEl>
                                          <p:spTgt spid="4">
                                            <p:graphicEl>
                                              <a:dgm id="{5735FC6B-1A5F-42DF-BB6C-415D370C1155}"/>
                                            </p:graphicEl>
                                          </p:spTgt>
                                        </p:tgtEl>
                                        <p:attrNameLst>
                                          <p:attrName>style.visibility</p:attrName>
                                        </p:attrNameLst>
                                      </p:cBhvr>
                                      <p:to>
                                        <p:strVal val="visible"/>
                                      </p:to>
                                    </p:set>
                                  </p:childTnLst>
                                </p:cTn>
                              </p:par>
                            </p:childTnLst>
                          </p:cTn>
                        </p:par>
                        <p:par>
                          <p:cTn id="28" fill="hold">
                            <p:stCondLst>
                              <p:cond delay="3510"/>
                            </p:stCondLst>
                            <p:childTnLst>
                              <p:par>
                                <p:cTn id="29" presetID="1" presetClass="entr" presetSubtype="0" fill="hold" grpId="0" nodeType="afterEffect">
                                  <p:stCondLst>
                                    <p:cond delay="500"/>
                                  </p:stCondLst>
                                  <p:childTnLst>
                                    <p:set>
                                      <p:cBhvr>
                                        <p:cTn id="30" dur="1" fill="hold">
                                          <p:stCondLst>
                                            <p:cond delay="0"/>
                                          </p:stCondLst>
                                        </p:cTn>
                                        <p:tgtEl>
                                          <p:spTgt spid="4">
                                            <p:graphicEl>
                                              <a:dgm id="{98689C1D-5EC4-438D-AEFB-0348F444F62A}"/>
                                            </p:graphicEl>
                                          </p:spTgt>
                                        </p:tgtEl>
                                        <p:attrNameLst>
                                          <p:attrName>style.visibility</p:attrName>
                                        </p:attrNameLst>
                                      </p:cBhvr>
                                      <p:to>
                                        <p:strVal val="visible"/>
                                      </p:to>
                                    </p:set>
                                  </p:childTnLst>
                                </p:cTn>
                              </p:par>
                            </p:childTnLst>
                          </p:cTn>
                        </p:par>
                        <p:par>
                          <p:cTn id="31" fill="hold">
                            <p:stCondLst>
                              <p:cond delay="4010"/>
                            </p:stCondLst>
                            <p:childTnLst>
                              <p:par>
                                <p:cTn id="32" presetID="1" presetClass="entr" presetSubtype="0" fill="hold" grpId="0" nodeType="afterEffect">
                                  <p:stCondLst>
                                    <p:cond delay="500"/>
                                  </p:stCondLst>
                                  <p:childTnLst>
                                    <p:set>
                                      <p:cBhvr>
                                        <p:cTn id="33" dur="1" fill="hold">
                                          <p:stCondLst>
                                            <p:cond delay="0"/>
                                          </p:stCondLst>
                                        </p:cTn>
                                        <p:tgtEl>
                                          <p:spTgt spid="4">
                                            <p:graphicEl>
                                              <a:dgm id="{A760EC40-F6C6-456C-8EF2-96B9BC5779A6}"/>
                                            </p:graphicEl>
                                          </p:spTgt>
                                        </p:tgtEl>
                                        <p:attrNameLst>
                                          <p:attrName>style.visibility</p:attrName>
                                        </p:attrNameLst>
                                      </p:cBhvr>
                                      <p:to>
                                        <p:strVal val="visible"/>
                                      </p:to>
                                    </p:set>
                                  </p:childTnLst>
                                </p:cTn>
                              </p:par>
                            </p:childTnLst>
                          </p:cTn>
                        </p:par>
                        <p:par>
                          <p:cTn id="34" fill="hold">
                            <p:stCondLst>
                              <p:cond delay="4510"/>
                            </p:stCondLst>
                            <p:childTnLst>
                              <p:par>
                                <p:cTn id="35" presetID="1" presetClass="exit" presetSubtype="0" fill="hold" grpId="1" nodeType="afterEffect">
                                  <p:stCondLst>
                                    <p:cond delay="2000"/>
                                  </p:stCondLst>
                                  <p:childTnLst>
                                    <p:set>
                                      <p:cBhvr>
                                        <p:cTn id="36" dur="1" fill="hold">
                                          <p:stCondLst>
                                            <p:cond delay="0"/>
                                          </p:stCondLst>
                                        </p:cTn>
                                        <p:tgtEl>
                                          <p:spTgt spid="4">
                                            <p:graphicEl>
                                              <a:dgm id="{1B726993-AEDF-4B33-BCB5-7AC315A9E002}"/>
                                            </p:graphicEl>
                                          </p:spTgt>
                                        </p:tgtEl>
                                        <p:attrNameLst>
                                          <p:attrName>style.visibility</p:attrName>
                                        </p:attrNameLst>
                                      </p:cBhvr>
                                      <p:to>
                                        <p:strVal val="hidden"/>
                                      </p:to>
                                    </p:set>
                                  </p:childTnLst>
                                </p:cTn>
                              </p:par>
                            </p:childTnLst>
                          </p:cTn>
                        </p:par>
                        <p:par>
                          <p:cTn id="37" fill="hold">
                            <p:stCondLst>
                              <p:cond delay="6510"/>
                            </p:stCondLst>
                            <p:childTnLst>
                              <p:par>
                                <p:cTn id="38" presetID="1" presetClass="exit" presetSubtype="0" fill="hold" grpId="1" nodeType="afterEffect">
                                  <p:stCondLst>
                                    <p:cond delay="0"/>
                                  </p:stCondLst>
                                  <p:childTnLst>
                                    <p:set>
                                      <p:cBhvr>
                                        <p:cTn id="39" dur="1" fill="hold">
                                          <p:stCondLst>
                                            <p:cond delay="0"/>
                                          </p:stCondLst>
                                        </p:cTn>
                                        <p:tgtEl>
                                          <p:spTgt spid="4">
                                            <p:graphicEl>
                                              <a:dgm id="{C9D06A5B-2EE8-4B5B-BB89-A10C58ED8695}"/>
                                            </p:graphicEl>
                                          </p:spTgt>
                                        </p:tgtEl>
                                        <p:attrNameLst>
                                          <p:attrName>style.visibility</p:attrName>
                                        </p:attrNameLst>
                                      </p:cBhvr>
                                      <p:to>
                                        <p:strVal val="hidden"/>
                                      </p:to>
                                    </p:set>
                                  </p:childTnLst>
                                </p:cTn>
                              </p:par>
                            </p:childTnLst>
                          </p:cTn>
                        </p:par>
                        <p:par>
                          <p:cTn id="40" fill="hold">
                            <p:stCondLst>
                              <p:cond delay="6510"/>
                            </p:stCondLst>
                            <p:childTnLst>
                              <p:par>
                                <p:cTn id="41" presetID="1" presetClass="exit" presetSubtype="0" fill="hold" grpId="1" nodeType="afterEffect">
                                  <p:stCondLst>
                                    <p:cond delay="0"/>
                                  </p:stCondLst>
                                  <p:childTnLst>
                                    <p:set>
                                      <p:cBhvr>
                                        <p:cTn id="42" dur="1" fill="hold">
                                          <p:stCondLst>
                                            <p:cond delay="0"/>
                                          </p:stCondLst>
                                        </p:cTn>
                                        <p:tgtEl>
                                          <p:spTgt spid="4">
                                            <p:graphicEl>
                                              <a:dgm id="{A43E78DB-CEA5-447B-A9ED-D32C1067F897}"/>
                                            </p:graphicEl>
                                          </p:spTgt>
                                        </p:tgtEl>
                                        <p:attrNameLst>
                                          <p:attrName>style.visibility</p:attrName>
                                        </p:attrNameLst>
                                      </p:cBhvr>
                                      <p:to>
                                        <p:strVal val="hidden"/>
                                      </p:to>
                                    </p:set>
                                  </p:childTnLst>
                                </p:cTn>
                              </p:par>
                            </p:childTnLst>
                          </p:cTn>
                        </p:par>
                        <p:par>
                          <p:cTn id="43" fill="hold">
                            <p:stCondLst>
                              <p:cond delay="6510"/>
                            </p:stCondLst>
                            <p:childTnLst>
                              <p:par>
                                <p:cTn id="44" presetID="1" presetClass="exit" presetSubtype="0" fill="hold" grpId="1" nodeType="afterEffect">
                                  <p:stCondLst>
                                    <p:cond delay="0"/>
                                  </p:stCondLst>
                                  <p:childTnLst>
                                    <p:set>
                                      <p:cBhvr>
                                        <p:cTn id="45" dur="1" fill="hold">
                                          <p:stCondLst>
                                            <p:cond delay="0"/>
                                          </p:stCondLst>
                                        </p:cTn>
                                        <p:tgtEl>
                                          <p:spTgt spid="4">
                                            <p:graphicEl>
                                              <a:dgm id="{AFFC74A3-346A-48C4-BF51-B5C7B5DD260F}"/>
                                            </p:graphicEl>
                                          </p:spTgt>
                                        </p:tgtEl>
                                        <p:attrNameLst>
                                          <p:attrName>style.visibility</p:attrName>
                                        </p:attrNameLst>
                                      </p:cBhvr>
                                      <p:to>
                                        <p:strVal val="hidden"/>
                                      </p:to>
                                    </p:set>
                                  </p:childTnLst>
                                </p:cTn>
                              </p:par>
                            </p:childTnLst>
                          </p:cTn>
                        </p:par>
                        <p:par>
                          <p:cTn id="46" fill="hold">
                            <p:stCondLst>
                              <p:cond delay="6510"/>
                            </p:stCondLst>
                            <p:childTnLst>
                              <p:par>
                                <p:cTn id="47" presetID="1" presetClass="exit" presetSubtype="0" fill="hold" grpId="1" nodeType="afterEffect">
                                  <p:stCondLst>
                                    <p:cond delay="0"/>
                                  </p:stCondLst>
                                  <p:childTnLst>
                                    <p:set>
                                      <p:cBhvr>
                                        <p:cTn id="48" dur="1" fill="hold">
                                          <p:stCondLst>
                                            <p:cond delay="0"/>
                                          </p:stCondLst>
                                        </p:cTn>
                                        <p:tgtEl>
                                          <p:spTgt spid="4">
                                            <p:graphicEl>
                                              <a:dgm id="{DD50A272-E675-4E57-BEA5-EA1998A64D22}"/>
                                            </p:graphicEl>
                                          </p:spTgt>
                                        </p:tgtEl>
                                        <p:attrNameLst>
                                          <p:attrName>style.visibility</p:attrName>
                                        </p:attrNameLst>
                                      </p:cBhvr>
                                      <p:to>
                                        <p:strVal val="hidden"/>
                                      </p:to>
                                    </p:set>
                                  </p:childTnLst>
                                </p:cTn>
                              </p:par>
                            </p:childTnLst>
                          </p:cTn>
                        </p:par>
                        <p:par>
                          <p:cTn id="49" fill="hold">
                            <p:stCondLst>
                              <p:cond delay="6510"/>
                            </p:stCondLst>
                            <p:childTnLst>
                              <p:par>
                                <p:cTn id="50" presetID="1" presetClass="exit" presetSubtype="0" fill="hold" grpId="1" nodeType="afterEffect">
                                  <p:stCondLst>
                                    <p:cond delay="0"/>
                                  </p:stCondLst>
                                  <p:childTnLst>
                                    <p:set>
                                      <p:cBhvr>
                                        <p:cTn id="51" dur="1" fill="hold">
                                          <p:stCondLst>
                                            <p:cond delay="0"/>
                                          </p:stCondLst>
                                        </p:cTn>
                                        <p:tgtEl>
                                          <p:spTgt spid="4">
                                            <p:graphicEl>
                                              <a:dgm id="{5735FC6B-1A5F-42DF-BB6C-415D370C1155}"/>
                                            </p:graphicEl>
                                          </p:spTgt>
                                        </p:tgtEl>
                                        <p:attrNameLst>
                                          <p:attrName>style.visibility</p:attrName>
                                        </p:attrNameLst>
                                      </p:cBhvr>
                                      <p:to>
                                        <p:strVal val="hidden"/>
                                      </p:to>
                                    </p:set>
                                  </p:childTnLst>
                                </p:cTn>
                              </p:par>
                            </p:childTnLst>
                          </p:cTn>
                        </p:par>
                        <p:par>
                          <p:cTn id="52" fill="hold">
                            <p:stCondLst>
                              <p:cond delay="6510"/>
                            </p:stCondLst>
                            <p:childTnLst>
                              <p:par>
                                <p:cTn id="53" presetID="1" presetClass="exit" presetSubtype="0" fill="hold" grpId="1" nodeType="afterEffect">
                                  <p:stCondLst>
                                    <p:cond delay="0"/>
                                  </p:stCondLst>
                                  <p:childTnLst>
                                    <p:set>
                                      <p:cBhvr>
                                        <p:cTn id="54" dur="1" fill="hold">
                                          <p:stCondLst>
                                            <p:cond delay="0"/>
                                          </p:stCondLst>
                                        </p:cTn>
                                        <p:tgtEl>
                                          <p:spTgt spid="4">
                                            <p:graphicEl>
                                              <a:dgm id="{98689C1D-5EC4-438D-AEFB-0348F444F62A}"/>
                                            </p:graphicEl>
                                          </p:spTgt>
                                        </p:tgtEl>
                                        <p:attrNameLst>
                                          <p:attrName>style.visibility</p:attrName>
                                        </p:attrNameLst>
                                      </p:cBhvr>
                                      <p:to>
                                        <p:strVal val="hidden"/>
                                      </p:to>
                                    </p:set>
                                  </p:childTnLst>
                                </p:cTn>
                              </p:par>
                            </p:childTnLst>
                          </p:cTn>
                        </p:par>
                        <p:par>
                          <p:cTn id="55" fill="hold">
                            <p:stCondLst>
                              <p:cond delay="6510"/>
                            </p:stCondLst>
                            <p:childTnLst>
                              <p:par>
                                <p:cTn id="56" presetID="1" presetClass="exit" presetSubtype="0" fill="hold" grpId="1" nodeType="afterEffect">
                                  <p:stCondLst>
                                    <p:cond delay="0"/>
                                  </p:stCondLst>
                                  <p:childTnLst>
                                    <p:set>
                                      <p:cBhvr>
                                        <p:cTn id="57" dur="1" fill="hold">
                                          <p:stCondLst>
                                            <p:cond delay="0"/>
                                          </p:stCondLst>
                                        </p:cTn>
                                        <p:tgtEl>
                                          <p:spTgt spid="4">
                                            <p:graphicEl>
                                              <a:dgm id="{A760EC40-F6C6-456C-8EF2-96B9BC5779A6}"/>
                                            </p:graphicEl>
                                          </p:spTgt>
                                        </p:tgtEl>
                                        <p:attrNameLst>
                                          <p:attrName>style.visibility</p:attrName>
                                        </p:attrNameLst>
                                      </p:cBhvr>
                                      <p:to>
                                        <p:strVal val="hidden"/>
                                      </p:to>
                                    </p:set>
                                  </p:childTnLst>
                                </p:cTn>
                              </p:par>
                            </p:childTnLst>
                          </p:cTn>
                        </p:par>
                        <p:par>
                          <p:cTn id="58" fill="hold">
                            <p:stCondLst>
                              <p:cond delay="6510"/>
                            </p:stCondLst>
                            <p:childTnLst>
                              <p:par>
                                <p:cTn id="59" presetID="16" presetClass="entr" presetSubtype="37" fill="hold" nodeType="afterEffect">
                                  <p:stCondLst>
                                    <p:cond delay="1500"/>
                                  </p:stCondLst>
                                  <p:childTnLst>
                                    <p:set>
                                      <p:cBhvr>
                                        <p:cTn id="60" dur="1" fill="hold">
                                          <p:stCondLst>
                                            <p:cond delay="0"/>
                                          </p:stCondLst>
                                        </p:cTn>
                                        <p:tgtEl>
                                          <p:spTgt spid="5122"/>
                                        </p:tgtEl>
                                        <p:attrNameLst>
                                          <p:attrName>style.visibility</p:attrName>
                                        </p:attrNameLst>
                                      </p:cBhvr>
                                      <p:to>
                                        <p:strVal val="visible"/>
                                      </p:to>
                                    </p:set>
                                    <p:animEffect transition="in" filter="barn(outVertical)">
                                      <p:cBhvr>
                                        <p:cTn id="61"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Graphic spid="4" grpId="0" uiExpand="1">
        <p:bldSub>
          <a:bldDgm bld="one"/>
        </p:bldSub>
      </p:bldGraphic>
      <p:bldGraphic spid="4" grpId="1" uiExpand="1">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1214414" y="1214422"/>
            <a:ext cx="4323561" cy="523220"/>
          </a:xfrm>
          <a:prstGeom prst="rect">
            <a:avLst/>
          </a:prstGeom>
          <a:noFill/>
          <a:ln w="9525">
            <a:noFill/>
            <a:miter lim="800000"/>
            <a:headEnd/>
            <a:tailEnd/>
          </a:ln>
        </p:spPr>
        <p:txBody>
          <a:bodyPr wrap="square">
            <a:spAutoFit/>
          </a:bodyPr>
          <a:lstStyle/>
          <a:p>
            <a:pPr algn="just">
              <a:spcBef>
                <a:spcPct val="20000"/>
              </a:spcBef>
              <a:buClr>
                <a:schemeClr val="accent1"/>
              </a:buClr>
              <a:buFont typeface="Wingdings" pitchFamily="2" charset="2"/>
              <a:buNone/>
            </a:pPr>
            <a:r>
              <a:rPr lang="en-US" sz="2800" dirty="0" smtClean="0">
                <a:latin typeface="+mn-lt"/>
              </a:rPr>
              <a:t>Information report</a:t>
            </a:r>
            <a:endParaRPr lang="zh-CN" altLang="en-US" sz="2800" dirty="0">
              <a:latin typeface="+mn-lt"/>
              <a:ea typeface="微软雅黑" pitchFamily="34" charset="-122"/>
            </a:endParaRPr>
          </a:p>
        </p:txBody>
      </p:sp>
      <p:pic>
        <p:nvPicPr>
          <p:cNvPr id="38914" name="Picture 2" descr="c:\users\BALIC2~1\appdata\roaming\360se6\USERDA~1\Temp\133926~1.JPG"/>
          <p:cNvPicPr>
            <a:picLocks noChangeAspect="1" noChangeArrowheads="1"/>
          </p:cNvPicPr>
          <p:nvPr/>
        </p:nvPicPr>
        <p:blipFill>
          <a:blip r:embed="rId3" cstate="print"/>
          <a:srcRect/>
          <a:stretch>
            <a:fillRect/>
          </a:stretch>
        </p:blipFill>
        <p:spPr bwMode="auto">
          <a:xfrm>
            <a:off x="2071670" y="1928802"/>
            <a:ext cx="5329326" cy="4178191"/>
          </a:xfrm>
          <a:prstGeom prst="rect">
            <a:avLst/>
          </a:prstGeom>
          <a:noFill/>
        </p:spPr>
      </p:pic>
      <p:pic>
        <p:nvPicPr>
          <p:cNvPr id="56322" name="Picture 2" descr="c:\users\lenovo\appdata\roaming\360se6\USERDA~1\Temp\W02011~1.JPG"/>
          <p:cNvPicPr>
            <a:picLocks noChangeAspect="1" noChangeArrowheads="1"/>
          </p:cNvPicPr>
          <p:nvPr/>
        </p:nvPicPr>
        <p:blipFill>
          <a:blip r:embed="rId4" cstate="print"/>
          <a:srcRect/>
          <a:stretch>
            <a:fillRect/>
          </a:stretch>
        </p:blipFill>
        <p:spPr bwMode="auto">
          <a:xfrm>
            <a:off x="1685996" y="1928802"/>
            <a:ext cx="5715000" cy="4286250"/>
          </a:xfrm>
          <a:prstGeom prst="rect">
            <a:avLst/>
          </a:prstGeom>
          <a:noFill/>
        </p:spPr>
      </p:pic>
      <p:pic>
        <p:nvPicPr>
          <p:cNvPr id="56324" name="Picture 4" descr="c:\users\lenovo\appdata\roaming\360se6\USERDA~1\Temp\201006~1.JPG"/>
          <p:cNvPicPr>
            <a:picLocks noChangeAspect="1" noChangeArrowheads="1"/>
          </p:cNvPicPr>
          <p:nvPr/>
        </p:nvPicPr>
        <p:blipFill>
          <a:blip r:embed="rId5" cstate="print"/>
          <a:srcRect/>
          <a:stretch>
            <a:fillRect/>
          </a:stretch>
        </p:blipFill>
        <p:spPr bwMode="auto">
          <a:xfrm>
            <a:off x="1685996" y="2036861"/>
            <a:ext cx="5745396" cy="4178191"/>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8914"/>
                                        </p:tgtEl>
                                        <p:attrNameLst>
                                          <p:attrName>style.visibility</p:attrName>
                                        </p:attrNameLst>
                                      </p:cBhvr>
                                      <p:to>
                                        <p:strVal val="visible"/>
                                      </p:to>
                                    </p:set>
                                    <p:animEffect transition="in" filter="dissolve">
                                      <p:cBhvr>
                                        <p:cTn id="11" dur="500"/>
                                        <p:tgtEl>
                                          <p:spTgt spid="38914"/>
                                        </p:tgtEl>
                                      </p:cBhvr>
                                    </p:animEffect>
                                  </p:childTnLst>
                                </p:cTn>
                              </p:par>
                            </p:childTnLst>
                          </p:cTn>
                        </p:par>
                        <p:par>
                          <p:cTn id="12" fill="hold">
                            <p:stCondLst>
                              <p:cond delay="1000"/>
                            </p:stCondLst>
                            <p:childTnLst>
                              <p:par>
                                <p:cTn id="13" presetID="5" presetClass="exit" presetSubtype="10" fill="hold" nodeType="afterEffect">
                                  <p:stCondLst>
                                    <p:cond delay="1000"/>
                                  </p:stCondLst>
                                  <p:childTnLst>
                                    <p:animEffect transition="out" filter="checkerboard(across)">
                                      <p:cBhvr>
                                        <p:cTn id="14" dur="500"/>
                                        <p:tgtEl>
                                          <p:spTgt spid="38914"/>
                                        </p:tgtEl>
                                      </p:cBhvr>
                                    </p:animEffect>
                                    <p:set>
                                      <p:cBhvr>
                                        <p:cTn id="15" dur="1" fill="hold">
                                          <p:stCondLst>
                                            <p:cond delay="499"/>
                                          </p:stCondLst>
                                        </p:cTn>
                                        <p:tgtEl>
                                          <p:spTgt spid="38914"/>
                                        </p:tgtEl>
                                        <p:attrNameLst>
                                          <p:attrName>style.visibility</p:attrName>
                                        </p:attrNameLst>
                                      </p:cBhvr>
                                      <p:to>
                                        <p:strVal val="hidden"/>
                                      </p:to>
                                    </p:set>
                                  </p:childTnLst>
                                </p:cTn>
                              </p:par>
                            </p:childTnLst>
                          </p:cTn>
                        </p:par>
                        <p:par>
                          <p:cTn id="16" fill="hold">
                            <p:stCondLst>
                              <p:cond delay="2500"/>
                            </p:stCondLst>
                            <p:childTnLst>
                              <p:par>
                                <p:cTn id="17" presetID="53" presetClass="entr" presetSubtype="0" fill="hold" nodeType="afterEffect">
                                  <p:stCondLst>
                                    <p:cond delay="0"/>
                                  </p:stCondLst>
                                  <p:childTnLst>
                                    <p:set>
                                      <p:cBhvr>
                                        <p:cTn id="18" dur="1" fill="hold">
                                          <p:stCondLst>
                                            <p:cond delay="0"/>
                                          </p:stCondLst>
                                        </p:cTn>
                                        <p:tgtEl>
                                          <p:spTgt spid="56322"/>
                                        </p:tgtEl>
                                        <p:attrNameLst>
                                          <p:attrName>style.visibility</p:attrName>
                                        </p:attrNameLst>
                                      </p:cBhvr>
                                      <p:to>
                                        <p:strVal val="visible"/>
                                      </p:to>
                                    </p:set>
                                    <p:anim calcmode="lin" valueType="num">
                                      <p:cBhvr>
                                        <p:cTn id="19" dur="500" fill="hold"/>
                                        <p:tgtEl>
                                          <p:spTgt spid="56322"/>
                                        </p:tgtEl>
                                        <p:attrNameLst>
                                          <p:attrName>ppt_w</p:attrName>
                                        </p:attrNameLst>
                                      </p:cBhvr>
                                      <p:tavLst>
                                        <p:tav tm="0">
                                          <p:val>
                                            <p:fltVal val="0"/>
                                          </p:val>
                                        </p:tav>
                                        <p:tav tm="100000">
                                          <p:val>
                                            <p:strVal val="#ppt_w"/>
                                          </p:val>
                                        </p:tav>
                                      </p:tavLst>
                                    </p:anim>
                                    <p:anim calcmode="lin" valueType="num">
                                      <p:cBhvr>
                                        <p:cTn id="20" dur="500" fill="hold"/>
                                        <p:tgtEl>
                                          <p:spTgt spid="56322"/>
                                        </p:tgtEl>
                                        <p:attrNameLst>
                                          <p:attrName>ppt_h</p:attrName>
                                        </p:attrNameLst>
                                      </p:cBhvr>
                                      <p:tavLst>
                                        <p:tav tm="0">
                                          <p:val>
                                            <p:fltVal val="0"/>
                                          </p:val>
                                        </p:tav>
                                        <p:tav tm="100000">
                                          <p:val>
                                            <p:strVal val="#ppt_h"/>
                                          </p:val>
                                        </p:tav>
                                      </p:tavLst>
                                    </p:anim>
                                    <p:animEffect transition="in" filter="fade">
                                      <p:cBhvr>
                                        <p:cTn id="21" dur="500"/>
                                        <p:tgtEl>
                                          <p:spTgt spid="56322"/>
                                        </p:tgtEl>
                                      </p:cBhvr>
                                    </p:animEffect>
                                  </p:childTnLst>
                                </p:cTn>
                              </p:par>
                            </p:childTnLst>
                          </p:cTn>
                        </p:par>
                        <p:par>
                          <p:cTn id="22" fill="hold">
                            <p:stCondLst>
                              <p:cond delay="3000"/>
                            </p:stCondLst>
                            <p:childTnLst>
                              <p:par>
                                <p:cTn id="23" presetID="1" presetClass="exit" presetSubtype="0" fill="hold" nodeType="afterEffect">
                                  <p:stCondLst>
                                    <p:cond delay="1000"/>
                                  </p:stCondLst>
                                  <p:childTnLst>
                                    <p:set>
                                      <p:cBhvr>
                                        <p:cTn id="24" dur="1" fill="hold">
                                          <p:stCondLst>
                                            <p:cond delay="0"/>
                                          </p:stCondLst>
                                        </p:cTn>
                                        <p:tgtEl>
                                          <p:spTgt spid="56322"/>
                                        </p:tgtEl>
                                        <p:attrNameLst>
                                          <p:attrName>style.visibility</p:attrName>
                                        </p:attrNameLst>
                                      </p:cBhvr>
                                      <p:to>
                                        <p:strVal val="hidden"/>
                                      </p:to>
                                    </p:set>
                                  </p:childTnLst>
                                </p:cTn>
                              </p:par>
                            </p:childTnLst>
                          </p:cTn>
                        </p:par>
                        <p:par>
                          <p:cTn id="25" fill="hold">
                            <p:stCondLst>
                              <p:cond delay="4000"/>
                            </p:stCondLst>
                            <p:childTnLst>
                              <p:par>
                                <p:cTn id="26" presetID="20" presetClass="entr" presetSubtype="0" fill="hold" nodeType="afterEffect">
                                  <p:stCondLst>
                                    <p:cond delay="0"/>
                                  </p:stCondLst>
                                  <p:childTnLst>
                                    <p:set>
                                      <p:cBhvr>
                                        <p:cTn id="27" dur="1" fill="hold">
                                          <p:stCondLst>
                                            <p:cond delay="0"/>
                                          </p:stCondLst>
                                        </p:cTn>
                                        <p:tgtEl>
                                          <p:spTgt spid="56324"/>
                                        </p:tgtEl>
                                        <p:attrNameLst>
                                          <p:attrName>style.visibility</p:attrName>
                                        </p:attrNameLst>
                                      </p:cBhvr>
                                      <p:to>
                                        <p:strVal val="visible"/>
                                      </p:to>
                                    </p:set>
                                    <p:animEffect transition="in" filter="wedge">
                                      <p:cBhvr>
                                        <p:cTn id="28" dur="1000"/>
                                        <p:tgtEl>
                                          <p:spTgt spid="56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2420911" y="2028846"/>
            <a:ext cx="4799013" cy="2425700"/>
            <a:chOff x="995" y="1472"/>
            <a:chExt cx="3785" cy="1872"/>
          </a:xfrm>
        </p:grpSpPr>
        <p:sp>
          <p:nvSpPr>
            <p:cNvPr id="10262" name="AutoShape 4"/>
            <p:cNvSpPr>
              <a:spLocks noChangeArrowheads="1"/>
            </p:cNvSpPr>
            <p:nvPr/>
          </p:nvSpPr>
          <p:spPr bwMode="gray">
            <a:xfrm>
              <a:off x="995" y="1588"/>
              <a:ext cx="3785" cy="175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2 w 21600"/>
                <a:gd name="T25" fmla="*/ 3161 h 21600"/>
                <a:gd name="T26" fmla="*/ 18438 w 21600"/>
                <a:gd name="T27" fmla="*/ 18439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13" y="10800"/>
                  </a:moveTo>
                  <a:cubicBezTo>
                    <a:pt x="3013" y="15101"/>
                    <a:pt x="6499" y="18587"/>
                    <a:pt x="10800" y="18587"/>
                  </a:cubicBezTo>
                  <a:cubicBezTo>
                    <a:pt x="15101" y="18587"/>
                    <a:pt x="18587" y="15101"/>
                    <a:pt x="18587" y="10800"/>
                  </a:cubicBezTo>
                  <a:cubicBezTo>
                    <a:pt x="18587" y="6499"/>
                    <a:pt x="15101" y="3013"/>
                    <a:pt x="10800" y="3013"/>
                  </a:cubicBezTo>
                  <a:cubicBezTo>
                    <a:pt x="6499" y="3013"/>
                    <a:pt x="3013" y="6499"/>
                    <a:pt x="3013" y="10800"/>
                  </a:cubicBezTo>
                  <a:close/>
                </a:path>
              </a:pathLst>
            </a:custGeom>
            <a:gradFill rotWithShape="1">
              <a:gsLst>
                <a:gs pos="0">
                  <a:srgbClr val="3B3B3B"/>
                </a:gs>
                <a:gs pos="50000">
                  <a:srgbClr val="808080"/>
                </a:gs>
                <a:gs pos="100000">
                  <a:srgbClr val="3B3B3B"/>
                </a:gs>
              </a:gsLst>
              <a:lin ang="18900000" scaled="1"/>
            </a:gradFill>
            <a:ln w="9525" algn="ctr">
              <a:noFill/>
              <a:round/>
              <a:headEnd/>
              <a:tailEnd/>
            </a:ln>
          </p:spPr>
          <p:txBody>
            <a:bodyPr wrap="none" anchor="ctr"/>
            <a:lstStyle/>
            <a:p>
              <a:endParaRPr lang="zh-CN" altLang="en-US"/>
            </a:p>
          </p:txBody>
        </p:sp>
        <p:sp>
          <p:nvSpPr>
            <p:cNvPr id="8" name="AutoShape 5"/>
            <p:cNvSpPr>
              <a:spLocks noChangeArrowheads="1"/>
            </p:cNvSpPr>
            <p:nvPr/>
          </p:nvSpPr>
          <p:spPr bwMode="gray">
            <a:xfrm>
              <a:off x="995" y="1478"/>
              <a:ext cx="3785" cy="1756"/>
            </a:xfrm>
            <a:custGeom>
              <a:avLst/>
              <a:gdLst>
                <a:gd name="G0" fmla="+- 3013 0 0"/>
                <a:gd name="G1" fmla="+- 21600 0 3013"/>
                <a:gd name="G2" fmla="+- 21600 0 301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13" y="10800"/>
                  </a:moveTo>
                  <a:cubicBezTo>
                    <a:pt x="3013" y="15101"/>
                    <a:pt x="6499" y="18587"/>
                    <a:pt x="10800" y="18587"/>
                  </a:cubicBezTo>
                  <a:cubicBezTo>
                    <a:pt x="15101" y="18587"/>
                    <a:pt x="18587" y="15101"/>
                    <a:pt x="18587" y="10800"/>
                  </a:cubicBezTo>
                  <a:cubicBezTo>
                    <a:pt x="18587" y="6499"/>
                    <a:pt x="15101" y="3013"/>
                    <a:pt x="10800" y="3013"/>
                  </a:cubicBezTo>
                  <a:cubicBezTo>
                    <a:pt x="6499" y="3013"/>
                    <a:pt x="3013" y="6499"/>
                    <a:pt x="3013" y="10800"/>
                  </a:cubicBezTo>
                  <a:close/>
                </a:path>
              </a:pathLst>
            </a:custGeom>
            <a:gradFill rotWithShape="1">
              <a:gsLst>
                <a:gs pos="0">
                  <a:schemeClr val="accent2"/>
                </a:gs>
                <a:gs pos="50000">
                  <a:schemeClr val="hlink"/>
                </a:gs>
                <a:gs pos="100000">
                  <a:schemeClr val="accent2"/>
                </a:gs>
              </a:gsLst>
              <a:lin ang="18900000" scaled="1"/>
            </a:gradFill>
            <a:ln w="9525" algn="ctr">
              <a:noFill/>
              <a:round/>
              <a:headEnd/>
              <a:tailEnd/>
            </a:ln>
            <a:effectLst/>
          </p:spPr>
          <p:txBody>
            <a:bodyPr wrap="none" anchor="ctr"/>
            <a:lstStyle/>
            <a:p>
              <a:pPr>
                <a:defRPr/>
              </a:pPr>
              <a:endParaRPr lang="zh-CN" altLang="en-US"/>
            </a:p>
          </p:txBody>
        </p:sp>
        <p:sp>
          <p:nvSpPr>
            <p:cNvPr id="10264" name="Line 6"/>
            <p:cNvSpPr>
              <a:spLocks noChangeShapeType="1"/>
            </p:cNvSpPr>
            <p:nvPr/>
          </p:nvSpPr>
          <p:spPr bwMode="gray">
            <a:xfrm flipV="1">
              <a:off x="2872" y="1472"/>
              <a:ext cx="0" cy="359"/>
            </a:xfrm>
            <a:prstGeom prst="line">
              <a:avLst/>
            </a:prstGeom>
            <a:noFill/>
            <a:ln w="9525">
              <a:solidFill>
                <a:schemeClr val="bg1"/>
              </a:solidFill>
              <a:round/>
              <a:headEnd/>
              <a:tailEnd/>
            </a:ln>
          </p:spPr>
          <p:txBody>
            <a:bodyPr wrap="none" anchor="ctr"/>
            <a:lstStyle/>
            <a:p>
              <a:endParaRPr lang="zh-CN" altLang="en-US"/>
            </a:p>
          </p:txBody>
        </p:sp>
        <p:sp>
          <p:nvSpPr>
            <p:cNvPr id="10265" name="Line 7"/>
            <p:cNvSpPr>
              <a:spLocks noChangeShapeType="1"/>
            </p:cNvSpPr>
            <p:nvPr/>
          </p:nvSpPr>
          <p:spPr bwMode="gray">
            <a:xfrm>
              <a:off x="1793" y="1974"/>
              <a:ext cx="0" cy="115"/>
            </a:xfrm>
            <a:prstGeom prst="line">
              <a:avLst/>
            </a:prstGeom>
            <a:noFill/>
            <a:ln w="9525">
              <a:solidFill>
                <a:schemeClr val="bg1"/>
              </a:solidFill>
              <a:round/>
              <a:headEnd/>
              <a:tailEnd/>
            </a:ln>
          </p:spPr>
          <p:txBody>
            <a:bodyPr wrap="none" anchor="ctr"/>
            <a:lstStyle/>
            <a:p>
              <a:endParaRPr lang="zh-CN" altLang="en-US"/>
            </a:p>
          </p:txBody>
        </p:sp>
        <p:sp>
          <p:nvSpPr>
            <p:cNvPr id="10266" name="Line 8"/>
            <p:cNvSpPr>
              <a:spLocks noChangeShapeType="1"/>
            </p:cNvSpPr>
            <p:nvPr/>
          </p:nvSpPr>
          <p:spPr bwMode="gray">
            <a:xfrm>
              <a:off x="3951" y="1959"/>
              <a:ext cx="0" cy="123"/>
            </a:xfrm>
            <a:prstGeom prst="line">
              <a:avLst/>
            </a:prstGeom>
            <a:noFill/>
            <a:ln w="9525">
              <a:solidFill>
                <a:schemeClr val="bg1"/>
              </a:solidFill>
              <a:round/>
              <a:headEnd/>
              <a:tailEnd/>
            </a:ln>
          </p:spPr>
          <p:txBody>
            <a:bodyPr wrap="none" anchor="ctr"/>
            <a:lstStyle/>
            <a:p>
              <a:endParaRPr lang="zh-CN" altLang="en-US"/>
            </a:p>
          </p:txBody>
        </p:sp>
        <p:sp>
          <p:nvSpPr>
            <p:cNvPr id="10267" name="Line 9"/>
            <p:cNvSpPr>
              <a:spLocks noChangeShapeType="1"/>
            </p:cNvSpPr>
            <p:nvPr/>
          </p:nvSpPr>
          <p:spPr bwMode="gray">
            <a:xfrm flipV="1">
              <a:off x="3951" y="1794"/>
              <a:ext cx="384" cy="165"/>
            </a:xfrm>
            <a:prstGeom prst="line">
              <a:avLst/>
            </a:prstGeom>
            <a:noFill/>
            <a:ln w="9525">
              <a:solidFill>
                <a:schemeClr val="bg1"/>
              </a:solidFill>
              <a:round/>
              <a:headEnd/>
              <a:tailEnd/>
            </a:ln>
          </p:spPr>
          <p:txBody>
            <a:bodyPr wrap="none" anchor="ctr"/>
            <a:lstStyle/>
            <a:p>
              <a:endParaRPr lang="zh-CN" altLang="en-US"/>
            </a:p>
          </p:txBody>
        </p:sp>
        <p:sp>
          <p:nvSpPr>
            <p:cNvPr id="10268" name="Line 10"/>
            <p:cNvSpPr>
              <a:spLocks noChangeShapeType="1"/>
            </p:cNvSpPr>
            <p:nvPr/>
          </p:nvSpPr>
          <p:spPr bwMode="gray">
            <a:xfrm flipH="1" flipV="1">
              <a:off x="1413" y="1801"/>
              <a:ext cx="378" cy="171"/>
            </a:xfrm>
            <a:prstGeom prst="line">
              <a:avLst/>
            </a:prstGeom>
            <a:noFill/>
            <a:ln w="9525">
              <a:solidFill>
                <a:schemeClr val="bg1"/>
              </a:solidFill>
              <a:round/>
              <a:headEnd/>
              <a:tailEnd/>
            </a:ln>
          </p:spPr>
          <p:txBody>
            <a:bodyPr wrap="none" anchor="ctr"/>
            <a:lstStyle/>
            <a:p>
              <a:endParaRPr lang="zh-CN" altLang="en-US"/>
            </a:p>
          </p:txBody>
        </p:sp>
        <p:sp>
          <p:nvSpPr>
            <p:cNvPr id="10269" name="Line 11"/>
            <p:cNvSpPr>
              <a:spLocks noChangeShapeType="1"/>
            </p:cNvSpPr>
            <p:nvPr/>
          </p:nvSpPr>
          <p:spPr bwMode="gray">
            <a:xfrm flipH="1">
              <a:off x="1856" y="2884"/>
              <a:ext cx="291" cy="209"/>
            </a:xfrm>
            <a:prstGeom prst="line">
              <a:avLst/>
            </a:prstGeom>
            <a:noFill/>
            <a:ln w="9525">
              <a:solidFill>
                <a:schemeClr val="bg1"/>
              </a:solidFill>
              <a:round/>
              <a:headEnd/>
              <a:tailEnd/>
            </a:ln>
          </p:spPr>
          <p:txBody>
            <a:bodyPr wrap="none" anchor="ctr"/>
            <a:lstStyle/>
            <a:p>
              <a:endParaRPr lang="zh-CN" altLang="en-US"/>
            </a:p>
          </p:txBody>
        </p:sp>
        <p:sp>
          <p:nvSpPr>
            <p:cNvPr id="10270" name="Line 12"/>
            <p:cNvSpPr>
              <a:spLocks noChangeShapeType="1"/>
            </p:cNvSpPr>
            <p:nvPr/>
          </p:nvSpPr>
          <p:spPr bwMode="gray">
            <a:xfrm>
              <a:off x="3752" y="2843"/>
              <a:ext cx="365" cy="181"/>
            </a:xfrm>
            <a:prstGeom prst="line">
              <a:avLst/>
            </a:prstGeom>
            <a:noFill/>
            <a:ln w="9525">
              <a:solidFill>
                <a:schemeClr val="bg1"/>
              </a:solidFill>
              <a:round/>
              <a:headEnd/>
              <a:tailEnd/>
            </a:ln>
          </p:spPr>
          <p:txBody>
            <a:bodyPr wrap="none" anchor="ctr"/>
            <a:lstStyle/>
            <a:p>
              <a:endParaRPr lang="zh-CN" altLang="en-US"/>
            </a:p>
          </p:txBody>
        </p:sp>
        <p:sp>
          <p:nvSpPr>
            <p:cNvPr id="10271" name="Line 13"/>
            <p:cNvSpPr>
              <a:spLocks noChangeShapeType="1"/>
            </p:cNvSpPr>
            <p:nvPr/>
          </p:nvSpPr>
          <p:spPr bwMode="gray">
            <a:xfrm flipH="1">
              <a:off x="1850" y="3090"/>
              <a:ext cx="7" cy="110"/>
            </a:xfrm>
            <a:prstGeom prst="line">
              <a:avLst/>
            </a:prstGeom>
            <a:noFill/>
            <a:ln w="9525">
              <a:solidFill>
                <a:schemeClr val="bg1"/>
              </a:solidFill>
              <a:round/>
              <a:headEnd/>
              <a:tailEnd/>
            </a:ln>
          </p:spPr>
          <p:txBody>
            <a:bodyPr wrap="none" anchor="ctr"/>
            <a:lstStyle/>
            <a:p>
              <a:endParaRPr lang="zh-CN" altLang="en-US"/>
            </a:p>
          </p:txBody>
        </p:sp>
        <p:sp>
          <p:nvSpPr>
            <p:cNvPr id="10272" name="Line 14"/>
            <p:cNvSpPr>
              <a:spLocks noChangeShapeType="1"/>
            </p:cNvSpPr>
            <p:nvPr/>
          </p:nvSpPr>
          <p:spPr bwMode="gray">
            <a:xfrm flipH="1">
              <a:off x="4112" y="3022"/>
              <a:ext cx="7" cy="110"/>
            </a:xfrm>
            <a:prstGeom prst="line">
              <a:avLst/>
            </a:prstGeom>
            <a:noFill/>
            <a:ln w="9525">
              <a:solidFill>
                <a:schemeClr val="bg1"/>
              </a:solidFill>
              <a:round/>
              <a:headEnd/>
              <a:tailEnd/>
            </a:ln>
          </p:spPr>
          <p:txBody>
            <a:bodyPr wrap="none" anchor="ctr"/>
            <a:lstStyle/>
            <a:p>
              <a:endParaRPr lang="zh-CN" altLang="en-US"/>
            </a:p>
          </p:txBody>
        </p:sp>
      </p:grpSp>
      <p:sp>
        <p:nvSpPr>
          <p:cNvPr id="18" name="Line 15"/>
          <p:cNvSpPr>
            <a:spLocks noChangeShapeType="1"/>
          </p:cNvSpPr>
          <p:nvPr/>
        </p:nvSpPr>
        <p:spPr bwMode="gray">
          <a:xfrm>
            <a:off x="3979836" y="1855809"/>
            <a:ext cx="0" cy="436562"/>
          </a:xfrm>
          <a:prstGeom prst="line">
            <a:avLst/>
          </a:prstGeom>
          <a:noFill/>
          <a:ln w="9525">
            <a:solidFill>
              <a:schemeClr val="tx1"/>
            </a:solidFill>
            <a:round/>
            <a:headEnd/>
            <a:tailEnd type="oval" w="med" len="med"/>
          </a:ln>
        </p:spPr>
        <p:txBody>
          <a:bodyPr wrap="none" anchor="ctr"/>
          <a:lstStyle/>
          <a:p>
            <a:endParaRPr lang="zh-CN" altLang="en-US"/>
          </a:p>
        </p:txBody>
      </p:sp>
      <p:sp>
        <p:nvSpPr>
          <p:cNvPr id="19" name="Line 16"/>
          <p:cNvSpPr>
            <a:spLocks noChangeShapeType="1"/>
          </p:cNvSpPr>
          <p:nvPr/>
        </p:nvSpPr>
        <p:spPr bwMode="gray">
          <a:xfrm flipH="1">
            <a:off x="5799111" y="2028846"/>
            <a:ext cx="409575" cy="263525"/>
          </a:xfrm>
          <a:prstGeom prst="line">
            <a:avLst/>
          </a:prstGeom>
          <a:noFill/>
          <a:ln w="9525">
            <a:solidFill>
              <a:schemeClr val="tx1"/>
            </a:solidFill>
            <a:round/>
            <a:headEnd/>
            <a:tailEnd type="oval" w="med" len="med"/>
          </a:ln>
        </p:spPr>
        <p:txBody>
          <a:bodyPr wrap="none" anchor="ctr"/>
          <a:lstStyle/>
          <a:p>
            <a:endParaRPr lang="zh-CN" altLang="en-US"/>
          </a:p>
        </p:txBody>
      </p:sp>
      <p:sp>
        <p:nvSpPr>
          <p:cNvPr id="20" name="Line 17"/>
          <p:cNvSpPr>
            <a:spLocks noChangeShapeType="1"/>
          </p:cNvSpPr>
          <p:nvPr/>
        </p:nvSpPr>
        <p:spPr bwMode="gray">
          <a:xfrm flipH="1" flipV="1">
            <a:off x="5340324" y="4192609"/>
            <a:ext cx="768350" cy="354012"/>
          </a:xfrm>
          <a:prstGeom prst="line">
            <a:avLst/>
          </a:prstGeom>
          <a:noFill/>
          <a:ln w="9525">
            <a:solidFill>
              <a:schemeClr val="tx1"/>
            </a:solidFill>
            <a:round/>
            <a:headEnd/>
            <a:tailEnd type="oval" w="med" len="med"/>
          </a:ln>
        </p:spPr>
        <p:txBody>
          <a:bodyPr wrap="none" anchor="ctr"/>
          <a:lstStyle/>
          <a:p>
            <a:endParaRPr lang="zh-CN" altLang="en-US"/>
          </a:p>
        </p:txBody>
      </p:sp>
      <p:sp>
        <p:nvSpPr>
          <p:cNvPr id="21" name="Line 18"/>
          <p:cNvSpPr>
            <a:spLocks noChangeShapeType="1"/>
          </p:cNvSpPr>
          <p:nvPr/>
        </p:nvSpPr>
        <p:spPr bwMode="gray">
          <a:xfrm flipH="1">
            <a:off x="6930999" y="2660671"/>
            <a:ext cx="398462" cy="457200"/>
          </a:xfrm>
          <a:prstGeom prst="line">
            <a:avLst/>
          </a:prstGeom>
          <a:noFill/>
          <a:ln w="9525">
            <a:solidFill>
              <a:schemeClr val="tx1"/>
            </a:solidFill>
            <a:round/>
            <a:headEnd/>
            <a:tailEnd type="oval" w="med" len="med"/>
          </a:ln>
        </p:spPr>
        <p:txBody>
          <a:bodyPr wrap="none" anchor="ctr"/>
          <a:lstStyle/>
          <a:p>
            <a:endParaRPr lang="zh-CN" altLang="en-US"/>
          </a:p>
        </p:txBody>
      </p:sp>
      <p:sp>
        <p:nvSpPr>
          <p:cNvPr id="22" name="Line 19"/>
          <p:cNvSpPr>
            <a:spLocks noChangeShapeType="1"/>
          </p:cNvSpPr>
          <p:nvPr/>
        </p:nvSpPr>
        <p:spPr bwMode="gray">
          <a:xfrm flipV="1">
            <a:off x="2419324" y="3481409"/>
            <a:ext cx="349250" cy="323850"/>
          </a:xfrm>
          <a:prstGeom prst="line">
            <a:avLst/>
          </a:prstGeom>
          <a:noFill/>
          <a:ln w="9525">
            <a:solidFill>
              <a:schemeClr val="tx1"/>
            </a:solidFill>
            <a:round/>
            <a:headEnd/>
            <a:tailEnd type="oval" w="med" len="med"/>
          </a:ln>
        </p:spPr>
        <p:txBody>
          <a:bodyPr wrap="none" anchor="ctr"/>
          <a:lstStyle/>
          <a:p>
            <a:endParaRPr lang="zh-CN" altLang="en-US"/>
          </a:p>
        </p:txBody>
      </p:sp>
      <p:sp>
        <p:nvSpPr>
          <p:cNvPr id="23" name="Text Box 20"/>
          <p:cNvSpPr txBox="1">
            <a:spLocks noChangeArrowheads="1"/>
          </p:cNvSpPr>
          <p:nvPr/>
        </p:nvSpPr>
        <p:spPr bwMode="black">
          <a:xfrm>
            <a:off x="3105124" y="1570059"/>
            <a:ext cx="1676400" cy="338137"/>
          </a:xfrm>
          <a:prstGeom prst="rect">
            <a:avLst/>
          </a:prstGeom>
          <a:noFill/>
          <a:ln w="9525">
            <a:noFill/>
            <a:miter lim="800000"/>
            <a:headEnd/>
            <a:tailEnd/>
          </a:ln>
        </p:spPr>
        <p:txBody>
          <a:bodyPr>
            <a:spAutoFit/>
          </a:bodyPr>
          <a:lstStyle/>
          <a:p>
            <a:pPr algn="ctr">
              <a:spcBef>
                <a:spcPct val="50000"/>
              </a:spcBef>
            </a:pPr>
            <a:r>
              <a:rPr lang="en-US" altLang="zh-CN" sz="1600" b="1" dirty="0"/>
              <a:t>Public safety</a:t>
            </a:r>
          </a:p>
        </p:txBody>
      </p:sp>
      <p:sp>
        <p:nvSpPr>
          <p:cNvPr id="24" name="Text Box 21"/>
          <p:cNvSpPr txBox="1">
            <a:spLocks noChangeArrowheads="1"/>
          </p:cNvSpPr>
          <p:nvPr/>
        </p:nvSpPr>
        <p:spPr bwMode="black">
          <a:xfrm>
            <a:off x="5346674" y="1476396"/>
            <a:ext cx="1873250" cy="584200"/>
          </a:xfrm>
          <a:prstGeom prst="rect">
            <a:avLst/>
          </a:prstGeom>
          <a:noFill/>
          <a:ln w="9525">
            <a:noFill/>
            <a:miter lim="800000"/>
            <a:headEnd/>
            <a:tailEnd/>
          </a:ln>
        </p:spPr>
        <p:txBody>
          <a:bodyPr>
            <a:spAutoFit/>
          </a:bodyPr>
          <a:lstStyle/>
          <a:p>
            <a:pPr algn="ctr">
              <a:spcBef>
                <a:spcPct val="50000"/>
              </a:spcBef>
            </a:pPr>
            <a:r>
              <a:rPr lang="en-US" altLang="zh-CN" sz="1600" b="1" dirty="0"/>
              <a:t>State land and resource bureau</a:t>
            </a:r>
          </a:p>
        </p:txBody>
      </p:sp>
      <p:sp>
        <p:nvSpPr>
          <p:cNvPr id="25" name="Text Box 23"/>
          <p:cNvSpPr txBox="1">
            <a:spLocks noChangeArrowheads="1"/>
          </p:cNvSpPr>
          <p:nvPr/>
        </p:nvSpPr>
        <p:spPr bwMode="black">
          <a:xfrm>
            <a:off x="5410174" y="4495821"/>
            <a:ext cx="1676400" cy="584200"/>
          </a:xfrm>
          <a:prstGeom prst="rect">
            <a:avLst/>
          </a:prstGeom>
          <a:noFill/>
          <a:ln w="9525">
            <a:noFill/>
            <a:miter lim="800000"/>
            <a:headEnd/>
            <a:tailEnd/>
          </a:ln>
        </p:spPr>
        <p:txBody>
          <a:bodyPr>
            <a:spAutoFit/>
          </a:bodyPr>
          <a:lstStyle/>
          <a:p>
            <a:pPr algn="ctr">
              <a:spcBef>
                <a:spcPct val="50000"/>
              </a:spcBef>
            </a:pPr>
            <a:r>
              <a:rPr lang="en-US" altLang="zh-CN" sz="1600" b="1"/>
              <a:t>State transport administration</a:t>
            </a:r>
          </a:p>
        </p:txBody>
      </p:sp>
      <p:sp>
        <p:nvSpPr>
          <p:cNvPr id="26" name="Text Box 24"/>
          <p:cNvSpPr txBox="1">
            <a:spLocks noChangeArrowheads="1"/>
          </p:cNvSpPr>
          <p:nvPr/>
        </p:nvSpPr>
        <p:spPr bwMode="black">
          <a:xfrm>
            <a:off x="1785911" y="3783034"/>
            <a:ext cx="974725" cy="584200"/>
          </a:xfrm>
          <a:prstGeom prst="rect">
            <a:avLst/>
          </a:prstGeom>
          <a:noFill/>
          <a:ln w="9525">
            <a:noFill/>
            <a:miter lim="800000"/>
            <a:headEnd/>
            <a:tailEnd/>
          </a:ln>
        </p:spPr>
        <p:txBody>
          <a:bodyPr>
            <a:spAutoFit/>
          </a:bodyPr>
          <a:lstStyle/>
          <a:p>
            <a:pPr algn="r">
              <a:spcBef>
                <a:spcPct val="50000"/>
              </a:spcBef>
            </a:pPr>
            <a:r>
              <a:rPr lang="en-US" altLang="zh-CN" sz="1600" b="1"/>
              <a:t>Military forces</a:t>
            </a:r>
          </a:p>
        </p:txBody>
      </p:sp>
      <p:sp>
        <p:nvSpPr>
          <p:cNvPr id="27" name="Text Box 25"/>
          <p:cNvSpPr txBox="1">
            <a:spLocks noChangeArrowheads="1"/>
          </p:cNvSpPr>
          <p:nvPr/>
        </p:nvSpPr>
        <p:spPr bwMode="black">
          <a:xfrm>
            <a:off x="3990949" y="2632096"/>
            <a:ext cx="1736725" cy="862013"/>
          </a:xfrm>
          <a:prstGeom prst="rect">
            <a:avLst/>
          </a:prstGeom>
          <a:noFill/>
          <a:ln w="9525" algn="ctr">
            <a:noFill/>
            <a:miter lim="800000"/>
            <a:headEnd/>
            <a:tailEnd/>
          </a:ln>
        </p:spPr>
        <p:txBody>
          <a:bodyPr>
            <a:spAutoFit/>
          </a:bodyPr>
          <a:lstStyle/>
          <a:p>
            <a:pPr algn="ctr">
              <a:spcBef>
                <a:spcPct val="50000"/>
              </a:spcBef>
            </a:pPr>
            <a:r>
              <a:rPr lang="en-US" altLang="zh-CN" sz="1600" b="1" dirty="0"/>
              <a:t>State administration of work </a:t>
            </a:r>
            <a:r>
              <a:rPr lang="en-US" altLang="zh-CN" b="1" dirty="0"/>
              <a:t>safety </a:t>
            </a:r>
          </a:p>
        </p:txBody>
      </p:sp>
      <p:sp>
        <p:nvSpPr>
          <p:cNvPr id="28" name="AutoShape 26"/>
          <p:cNvSpPr>
            <a:spLocks noChangeArrowheads="1"/>
          </p:cNvSpPr>
          <p:nvPr/>
        </p:nvSpPr>
        <p:spPr bwMode="gray">
          <a:xfrm>
            <a:off x="3673449" y="2587646"/>
            <a:ext cx="2339975" cy="663575"/>
          </a:xfrm>
          <a:custGeom>
            <a:avLst/>
            <a:gdLst>
              <a:gd name="G0" fmla="+- 13742 0 0"/>
              <a:gd name="G1" fmla="+- -11677937 0 0"/>
              <a:gd name="G2" fmla="+- 13742 0 -11677937"/>
              <a:gd name="G3" fmla="+- 10800 0 0"/>
              <a:gd name="G4" fmla="+- 0 0 13742"/>
              <a:gd name="T0" fmla="*/ 360 256 1"/>
              <a:gd name="T1" fmla="*/ 0 256 1"/>
              <a:gd name="G5" fmla="+- G2 T0 T1"/>
              <a:gd name="G6" fmla="?: G2 G2 G5"/>
              <a:gd name="G7" fmla="+- 0 0 G6"/>
              <a:gd name="G8" fmla="+- 8470 0 0"/>
              <a:gd name="G9" fmla="+- 0 0 -11677937"/>
              <a:gd name="G10" fmla="+- 8470 0 2700"/>
              <a:gd name="G11" fmla="cos G10 13742"/>
              <a:gd name="G12" fmla="sin G10 13742"/>
              <a:gd name="G13" fmla="cos 13500 13742"/>
              <a:gd name="G14" fmla="sin 13500 13742"/>
              <a:gd name="G15" fmla="+- G11 10800 0"/>
              <a:gd name="G16" fmla="+- G12 10800 0"/>
              <a:gd name="G17" fmla="+- G13 10800 0"/>
              <a:gd name="G18" fmla="+- G14 10800 0"/>
              <a:gd name="G19" fmla="*/ 8470 1 2"/>
              <a:gd name="G20" fmla="+- G19 5400 0"/>
              <a:gd name="G21" fmla="cos G20 13742"/>
              <a:gd name="G22" fmla="sin G20 13742"/>
              <a:gd name="G23" fmla="+- G21 10800 0"/>
              <a:gd name="G24" fmla="+- G12 G23 G22"/>
              <a:gd name="G25" fmla="+- G22 G23 G11"/>
              <a:gd name="G26" fmla="cos 10800 13742"/>
              <a:gd name="G27" fmla="sin 10800 13742"/>
              <a:gd name="G28" fmla="cos 8470 13742"/>
              <a:gd name="G29" fmla="sin 8470 13742"/>
              <a:gd name="G30" fmla="+- G26 10800 0"/>
              <a:gd name="G31" fmla="+- G27 10800 0"/>
              <a:gd name="G32" fmla="+- G28 10800 0"/>
              <a:gd name="G33" fmla="+- G29 10800 0"/>
              <a:gd name="G34" fmla="+- G19 5400 0"/>
              <a:gd name="G35" fmla="cos G34 -11677937"/>
              <a:gd name="G36" fmla="sin G34 -11677937"/>
              <a:gd name="G37" fmla="+/ -11677937 13742 2"/>
              <a:gd name="T2" fmla="*/ 180 256 1"/>
              <a:gd name="T3" fmla="*/ 0 256 1"/>
              <a:gd name="G38" fmla="+- G37 T2 T3"/>
              <a:gd name="G39" fmla="?: G2 G37 G38"/>
              <a:gd name="G40" fmla="cos 10800 G39"/>
              <a:gd name="G41" fmla="sin 10800 G39"/>
              <a:gd name="G42" fmla="cos 8470 G39"/>
              <a:gd name="G43" fmla="sin 8470 G39"/>
              <a:gd name="G44" fmla="+- G40 10800 0"/>
              <a:gd name="G45" fmla="+- G41 10800 0"/>
              <a:gd name="G46" fmla="+- G42 10800 0"/>
              <a:gd name="G47" fmla="+- G43 10800 0"/>
              <a:gd name="G48" fmla="+- G35 10800 0"/>
              <a:gd name="G49" fmla="+- G36 10800 0"/>
              <a:gd name="T4" fmla="*/ 10990 w 21600"/>
              <a:gd name="T5" fmla="*/ 1 h 21600"/>
              <a:gd name="T6" fmla="*/ 1169 w 21600"/>
              <a:gd name="T7" fmla="*/ 10495 h 21600"/>
              <a:gd name="T8" fmla="*/ 10949 w 21600"/>
              <a:gd name="T9" fmla="*/ 2331 h 21600"/>
              <a:gd name="T10" fmla="*/ 24299 w 21600"/>
              <a:gd name="T11" fmla="*/ 10849 h 21600"/>
              <a:gd name="T12" fmla="*/ 20420 w 21600"/>
              <a:gd name="T13" fmla="*/ 14700 h 21600"/>
              <a:gd name="T14" fmla="*/ 16569 w 21600"/>
              <a:gd name="T15" fmla="*/ 10821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9269" y="10830"/>
                </a:moveTo>
                <a:cubicBezTo>
                  <a:pt x="19269" y="10820"/>
                  <a:pt x="19270" y="10810"/>
                  <a:pt x="19270" y="10800"/>
                </a:cubicBezTo>
                <a:cubicBezTo>
                  <a:pt x="19270" y="6122"/>
                  <a:pt x="15477" y="2330"/>
                  <a:pt x="10800" y="2330"/>
                </a:cubicBezTo>
                <a:cubicBezTo>
                  <a:pt x="6226" y="2329"/>
                  <a:pt x="2478" y="5961"/>
                  <a:pt x="2334" y="10532"/>
                </a:cubicBezTo>
                <a:lnTo>
                  <a:pt x="5" y="10459"/>
                </a:lnTo>
                <a:cubicBezTo>
                  <a:pt x="189" y="4630"/>
                  <a:pt x="4968" y="-1"/>
                  <a:pt x="10800" y="0"/>
                </a:cubicBezTo>
                <a:cubicBezTo>
                  <a:pt x="16764" y="0"/>
                  <a:pt x="21600" y="4835"/>
                  <a:pt x="21600" y="10800"/>
                </a:cubicBezTo>
                <a:cubicBezTo>
                  <a:pt x="21600" y="10813"/>
                  <a:pt x="21599" y="10826"/>
                  <a:pt x="21599" y="10839"/>
                </a:cubicBezTo>
                <a:lnTo>
                  <a:pt x="24299" y="10849"/>
                </a:lnTo>
                <a:lnTo>
                  <a:pt x="20420" y="14700"/>
                </a:lnTo>
                <a:lnTo>
                  <a:pt x="16569" y="10821"/>
                </a:lnTo>
                <a:lnTo>
                  <a:pt x="19269" y="10830"/>
                </a:lnTo>
                <a:close/>
              </a:path>
            </a:pathLst>
          </a:custGeom>
          <a:gradFill rotWithShape="1">
            <a:gsLst>
              <a:gs pos="0">
                <a:schemeClr val="folHlink">
                  <a:gamma/>
                  <a:shade val="54510"/>
                  <a:invGamma/>
                </a:schemeClr>
              </a:gs>
              <a:gs pos="100000">
                <a:schemeClr val="folHlink"/>
              </a:gs>
            </a:gsLst>
            <a:lin ang="0" scaled="1"/>
          </a:gradFill>
          <a:ln w="9525" algn="ctr">
            <a:noFill/>
            <a:miter lim="800000"/>
            <a:headEnd/>
            <a:tailEnd/>
          </a:ln>
          <a:effectLst/>
        </p:spPr>
        <p:txBody>
          <a:bodyPr wrap="none" anchor="ctr"/>
          <a:lstStyle/>
          <a:p>
            <a:pPr>
              <a:defRPr/>
            </a:pPr>
            <a:endParaRPr lang="zh-CN" altLang="en-US"/>
          </a:p>
        </p:txBody>
      </p:sp>
      <p:sp>
        <p:nvSpPr>
          <p:cNvPr id="29" name="AutoShape 27"/>
          <p:cNvSpPr>
            <a:spLocks noChangeArrowheads="1"/>
          </p:cNvSpPr>
          <p:nvPr/>
        </p:nvSpPr>
        <p:spPr bwMode="gray">
          <a:xfrm flipH="1" flipV="1">
            <a:off x="3752824" y="3219471"/>
            <a:ext cx="2392362" cy="620713"/>
          </a:xfrm>
          <a:custGeom>
            <a:avLst/>
            <a:gdLst>
              <a:gd name="G0" fmla="+- -14015 0 0"/>
              <a:gd name="G1" fmla="+- -11677937 0 0"/>
              <a:gd name="G2" fmla="+- -14015 0 -11677937"/>
              <a:gd name="G3" fmla="+- 10800 0 0"/>
              <a:gd name="G4" fmla="+- 0 0 -14015"/>
              <a:gd name="T0" fmla="*/ 360 256 1"/>
              <a:gd name="T1" fmla="*/ 0 256 1"/>
              <a:gd name="G5" fmla="+- G2 T0 T1"/>
              <a:gd name="G6" fmla="?: G2 G2 G5"/>
              <a:gd name="G7" fmla="+- 0 0 G6"/>
              <a:gd name="G8" fmla="+- 8574 0 0"/>
              <a:gd name="G9" fmla="+- 0 0 -11677937"/>
              <a:gd name="G10" fmla="+- 8574 0 2700"/>
              <a:gd name="G11" fmla="cos G10 -14015"/>
              <a:gd name="G12" fmla="sin G10 -14015"/>
              <a:gd name="G13" fmla="cos 13500 -14015"/>
              <a:gd name="G14" fmla="sin 13500 -14015"/>
              <a:gd name="G15" fmla="+- G11 10800 0"/>
              <a:gd name="G16" fmla="+- G12 10800 0"/>
              <a:gd name="G17" fmla="+- G13 10800 0"/>
              <a:gd name="G18" fmla="+- G14 10800 0"/>
              <a:gd name="G19" fmla="*/ 8574 1 2"/>
              <a:gd name="G20" fmla="+- G19 5400 0"/>
              <a:gd name="G21" fmla="cos G20 -14015"/>
              <a:gd name="G22" fmla="sin G20 -14015"/>
              <a:gd name="G23" fmla="+- G21 10800 0"/>
              <a:gd name="G24" fmla="+- G12 G23 G22"/>
              <a:gd name="G25" fmla="+- G22 G23 G11"/>
              <a:gd name="G26" fmla="cos 10800 -14015"/>
              <a:gd name="G27" fmla="sin 10800 -14015"/>
              <a:gd name="G28" fmla="cos 8574 -14015"/>
              <a:gd name="G29" fmla="sin 8574 -14015"/>
              <a:gd name="G30" fmla="+- G26 10800 0"/>
              <a:gd name="G31" fmla="+- G27 10800 0"/>
              <a:gd name="G32" fmla="+- G28 10800 0"/>
              <a:gd name="G33" fmla="+- G29 10800 0"/>
              <a:gd name="G34" fmla="+- G19 5400 0"/>
              <a:gd name="G35" fmla="cos G34 -11677937"/>
              <a:gd name="G36" fmla="sin G34 -11677937"/>
              <a:gd name="G37" fmla="+/ -11677937 -14015 2"/>
              <a:gd name="T2" fmla="*/ 180 256 1"/>
              <a:gd name="T3" fmla="*/ 0 256 1"/>
              <a:gd name="G38" fmla="+- G37 T2 T3"/>
              <a:gd name="G39" fmla="?: G2 G37 G38"/>
              <a:gd name="G40" fmla="cos 10800 G39"/>
              <a:gd name="G41" fmla="sin 10800 G39"/>
              <a:gd name="G42" fmla="cos 8574 G39"/>
              <a:gd name="G43" fmla="sin 8574 G39"/>
              <a:gd name="G44" fmla="+- G40 10800 0"/>
              <a:gd name="G45" fmla="+- G41 10800 0"/>
              <a:gd name="G46" fmla="+- G42 10800 0"/>
              <a:gd name="G47" fmla="+- G43 10800 0"/>
              <a:gd name="G48" fmla="+- G35 10800 0"/>
              <a:gd name="G49" fmla="+- G36 10800 0"/>
              <a:gd name="T4" fmla="*/ 10950 w 21600"/>
              <a:gd name="T5" fmla="*/ 1 h 21600"/>
              <a:gd name="T6" fmla="*/ 1117 w 21600"/>
              <a:gd name="T7" fmla="*/ 10494 h 21600"/>
              <a:gd name="T8" fmla="*/ 10919 w 21600"/>
              <a:gd name="T9" fmla="*/ 2226 h 21600"/>
              <a:gd name="T10" fmla="*/ 24299 w 21600"/>
              <a:gd name="T11" fmla="*/ 10749 h 21600"/>
              <a:gd name="T12" fmla="*/ 20501 w 21600"/>
              <a:gd name="T13" fmla="*/ 14576 h 21600"/>
              <a:gd name="T14" fmla="*/ 16673 w 21600"/>
              <a:gd name="T15" fmla="*/ 10778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9373" y="10767"/>
                </a:moveTo>
                <a:cubicBezTo>
                  <a:pt x="19356" y="6045"/>
                  <a:pt x="15522" y="2226"/>
                  <a:pt x="10800" y="2226"/>
                </a:cubicBezTo>
                <a:cubicBezTo>
                  <a:pt x="6170" y="2225"/>
                  <a:pt x="2376" y="5901"/>
                  <a:pt x="2230" y="10529"/>
                </a:cubicBezTo>
                <a:lnTo>
                  <a:pt x="5" y="10459"/>
                </a:lnTo>
                <a:cubicBezTo>
                  <a:pt x="189" y="4630"/>
                  <a:pt x="4968" y="-1"/>
                  <a:pt x="10800" y="0"/>
                </a:cubicBezTo>
                <a:cubicBezTo>
                  <a:pt x="16748" y="0"/>
                  <a:pt x="21577" y="4810"/>
                  <a:pt x="21599" y="10759"/>
                </a:cubicBezTo>
                <a:lnTo>
                  <a:pt x="24299" y="10749"/>
                </a:lnTo>
                <a:lnTo>
                  <a:pt x="20501" y="14576"/>
                </a:lnTo>
                <a:lnTo>
                  <a:pt x="16673" y="10778"/>
                </a:lnTo>
                <a:lnTo>
                  <a:pt x="19373" y="10767"/>
                </a:lnTo>
                <a:close/>
              </a:path>
            </a:pathLst>
          </a:custGeom>
          <a:gradFill rotWithShape="1">
            <a:gsLst>
              <a:gs pos="0">
                <a:schemeClr val="folHlink">
                  <a:gamma/>
                  <a:shade val="66667"/>
                  <a:invGamma/>
                </a:schemeClr>
              </a:gs>
              <a:gs pos="100000">
                <a:schemeClr val="folHlink"/>
              </a:gs>
            </a:gsLst>
            <a:lin ang="0" scaled="1"/>
          </a:gradFill>
          <a:ln w="9525" algn="ctr">
            <a:noFill/>
            <a:miter lim="800000"/>
            <a:headEnd/>
            <a:tailEnd/>
          </a:ln>
          <a:effectLst/>
        </p:spPr>
        <p:txBody>
          <a:bodyPr wrap="none" anchor="ctr"/>
          <a:lstStyle/>
          <a:p>
            <a:pPr>
              <a:defRPr/>
            </a:pPr>
            <a:endParaRPr lang="zh-CN" altLang="en-US"/>
          </a:p>
        </p:txBody>
      </p:sp>
      <p:sp>
        <p:nvSpPr>
          <p:cNvPr id="31" name="Text Box 21"/>
          <p:cNvSpPr txBox="1">
            <a:spLocks noChangeArrowheads="1"/>
          </p:cNvSpPr>
          <p:nvPr/>
        </p:nvSpPr>
        <p:spPr bwMode="black">
          <a:xfrm>
            <a:off x="6859561" y="2314596"/>
            <a:ext cx="2260600" cy="584200"/>
          </a:xfrm>
          <a:prstGeom prst="rect">
            <a:avLst/>
          </a:prstGeom>
          <a:noFill/>
          <a:ln w="9525">
            <a:noFill/>
            <a:miter lim="800000"/>
            <a:headEnd/>
            <a:tailEnd/>
          </a:ln>
        </p:spPr>
        <p:txBody>
          <a:bodyPr>
            <a:spAutoFit/>
          </a:bodyPr>
          <a:lstStyle/>
          <a:p>
            <a:pPr algn="ctr">
              <a:spcBef>
                <a:spcPct val="50000"/>
              </a:spcBef>
            </a:pPr>
            <a:r>
              <a:rPr lang="en-US" altLang="zh-CN" sz="1600" b="1"/>
              <a:t>State environmental protection</a:t>
            </a:r>
          </a:p>
        </p:txBody>
      </p:sp>
      <p:sp>
        <p:nvSpPr>
          <p:cNvPr id="5" name="下箭头 4"/>
          <p:cNvSpPr/>
          <p:nvPr/>
        </p:nvSpPr>
        <p:spPr>
          <a:xfrm>
            <a:off x="4125886" y="3522684"/>
            <a:ext cx="1382713" cy="17827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822" name="TextBox 34821"/>
          <p:cNvSpPr txBox="1">
            <a:spLocks noChangeArrowheads="1"/>
          </p:cNvSpPr>
          <p:nvPr/>
        </p:nvSpPr>
        <p:spPr bwMode="auto">
          <a:xfrm>
            <a:off x="1404911" y="5154634"/>
            <a:ext cx="2246313" cy="1200150"/>
          </a:xfrm>
          <a:prstGeom prst="rect">
            <a:avLst/>
          </a:prstGeom>
          <a:noFill/>
          <a:ln w="9525">
            <a:noFill/>
            <a:miter lim="800000"/>
            <a:headEnd/>
            <a:tailEnd/>
          </a:ln>
        </p:spPr>
        <p:txBody>
          <a:bodyPr>
            <a:spAutoFit/>
          </a:bodyPr>
          <a:lstStyle/>
          <a:p>
            <a:r>
              <a:rPr lang="en-US" altLang="zh-CN" sz="2400" dirty="0">
                <a:latin typeface="微软雅黑" pitchFamily="34" charset="-122"/>
                <a:ea typeface="微软雅黑" pitchFamily="34" charset="-122"/>
              </a:rPr>
              <a:t>Coordinated mechanism of command</a:t>
            </a:r>
            <a:endParaRPr lang="zh-CN" altLang="en-US" sz="2400" dirty="0">
              <a:latin typeface="微软雅黑" pitchFamily="34" charset="-122"/>
              <a:ea typeface="微软雅黑" pitchFamily="34" charset="-122"/>
            </a:endParaRPr>
          </a:p>
        </p:txBody>
      </p:sp>
      <p:sp>
        <p:nvSpPr>
          <p:cNvPr id="39" name="TextBox 38"/>
          <p:cNvSpPr txBox="1">
            <a:spLocks noChangeArrowheads="1"/>
          </p:cNvSpPr>
          <p:nvPr/>
        </p:nvSpPr>
        <p:spPr bwMode="auto">
          <a:xfrm>
            <a:off x="3938561" y="5229246"/>
            <a:ext cx="2247900" cy="1200150"/>
          </a:xfrm>
          <a:prstGeom prst="rect">
            <a:avLst/>
          </a:prstGeom>
          <a:noFill/>
          <a:ln w="9525">
            <a:noFill/>
            <a:miter lim="800000"/>
            <a:headEnd/>
            <a:tailEnd/>
          </a:ln>
        </p:spPr>
        <p:txBody>
          <a:bodyPr>
            <a:spAutoFit/>
          </a:bodyPr>
          <a:lstStyle/>
          <a:p>
            <a:r>
              <a:rPr lang="en-US" altLang="zh-CN" sz="2400">
                <a:latin typeface="微软雅黑" pitchFamily="34" charset="-122"/>
                <a:ea typeface="微软雅黑" pitchFamily="34" charset="-122"/>
              </a:rPr>
              <a:t>Coordinated mechanism of dispatch</a:t>
            </a:r>
            <a:endParaRPr lang="zh-CN" altLang="en-US" sz="2400">
              <a:latin typeface="微软雅黑" pitchFamily="34" charset="-122"/>
              <a:ea typeface="微软雅黑" pitchFamily="34" charset="-122"/>
            </a:endParaRPr>
          </a:p>
        </p:txBody>
      </p:sp>
      <p:sp>
        <p:nvSpPr>
          <p:cNvPr id="40" name="TextBox 39"/>
          <p:cNvSpPr txBox="1">
            <a:spLocks noChangeArrowheads="1"/>
          </p:cNvSpPr>
          <p:nvPr/>
        </p:nvSpPr>
        <p:spPr bwMode="auto">
          <a:xfrm>
            <a:off x="6208686" y="5229246"/>
            <a:ext cx="2247900" cy="1200150"/>
          </a:xfrm>
          <a:prstGeom prst="rect">
            <a:avLst/>
          </a:prstGeom>
          <a:noFill/>
          <a:ln w="9525">
            <a:noFill/>
            <a:miter lim="800000"/>
            <a:headEnd/>
            <a:tailEnd/>
          </a:ln>
        </p:spPr>
        <p:txBody>
          <a:bodyPr>
            <a:spAutoFit/>
          </a:bodyPr>
          <a:lstStyle/>
          <a:p>
            <a:r>
              <a:rPr lang="en-US" altLang="zh-CN" sz="2400">
                <a:latin typeface="微软雅黑" pitchFamily="34" charset="-122"/>
                <a:ea typeface="微软雅黑" pitchFamily="34" charset="-122"/>
              </a:rPr>
              <a:t>Coordinated mechanism of collaboration</a:t>
            </a:r>
            <a:endParaRPr lang="zh-CN" altLang="en-US" sz="2400">
              <a:latin typeface="微软雅黑" pitchFamily="34" charset="-122"/>
              <a:ea typeface="微软雅黑" pitchFamily="34" charset="-122"/>
            </a:endParaRPr>
          </a:p>
        </p:txBody>
      </p:sp>
      <p:sp>
        <p:nvSpPr>
          <p:cNvPr id="34" name="矩形 4">
            <a:hlinkClick r:id="rId3" action="ppaction://hlinkfile"/>
          </p:cNvPr>
          <p:cNvSpPr>
            <a:spLocks noChangeArrowheads="1"/>
          </p:cNvSpPr>
          <p:nvPr/>
        </p:nvSpPr>
        <p:spPr bwMode="auto">
          <a:xfrm>
            <a:off x="857224" y="944584"/>
            <a:ext cx="6073775" cy="461962"/>
          </a:xfrm>
          <a:prstGeom prst="rect">
            <a:avLst/>
          </a:prstGeom>
          <a:noFill/>
          <a:ln w="9525">
            <a:noFill/>
            <a:miter lim="800000"/>
            <a:headEnd/>
            <a:tailEnd/>
          </a:ln>
        </p:spPr>
        <p:txBody>
          <a:bodyPr>
            <a:spAutoFit/>
          </a:bodyPr>
          <a:lstStyle/>
          <a:p>
            <a:pPr algn="just">
              <a:spcBef>
                <a:spcPct val="25000"/>
              </a:spcBef>
              <a:spcAft>
                <a:spcPct val="25000"/>
              </a:spcAft>
            </a:pPr>
            <a:r>
              <a:rPr lang="zh-CN" altLang="en-US" sz="2400" dirty="0">
                <a:solidFill>
                  <a:srgbClr val="A90815"/>
                </a:solidFill>
                <a:latin typeface="微软雅黑" pitchFamily="34" charset="-122"/>
                <a:ea typeface="微软雅黑" pitchFamily="34" charset="-122"/>
              </a:rPr>
              <a:t>②</a:t>
            </a:r>
            <a:r>
              <a:rPr lang="en-US" altLang="zh-CN" sz="2400" dirty="0">
                <a:solidFill>
                  <a:srgbClr val="A90815"/>
                </a:solidFill>
                <a:latin typeface="微软雅黑" pitchFamily="34" charset="-122"/>
                <a:ea typeface="微软雅黑" pitchFamily="34" charset="-122"/>
              </a:rPr>
              <a:t>Department coordination mechanism</a:t>
            </a:r>
            <a:endParaRPr lang="zh-CN" altLang="zh-CN" sz="2400" dirty="0">
              <a:solidFill>
                <a:srgbClr val="A90815"/>
              </a:solidFill>
              <a:latin typeface="微软雅黑" pitchFamily="34" charset="-122"/>
              <a:ea typeface="微软雅黑" pitchFamily="34" charset="-122"/>
            </a:endParaRPr>
          </a:p>
        </p:txBody>
      </p:sp>
      <p:pic>
        <p:nvPicPr>
          <p:cNvPr id="6146" name="Picture 2" descr="G:\报国办建国60周年成就展照片\第六届矿山竞赛\战斗服方阵队2.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65348" y="1770887"/>
            <a:ext cx="3983657" cy="3193528"/>
          </a:xfrm>
          <a:prstGeom prst="rect">
            <a:avLst/>
          </a:prstGeom>
          <a:noFill/>
          <a:extLst>
            <a:ext uri="{909E8E84-426E-40DD-AFC4-6F175D3DCCD1}">
              <a14:hiddenFill xmlns="" xmlns:a14="http://schemas.microsoft.com/office/drawing/2010/main">
                <a:solidFill>
                  <a:srgbClr val="FFFFFF"/>
                </a:solidFill>
              </a14:hiddenFill>
            </a:ext>
          </a:extLst>
        </p:spPr>
      </p:pic>
      <p:pic>
        <p:nvPicPr>
          <p:cNvPr id="35" name="Picture 3" descr="H:\中国安全生产应急管理（2004-2010）10.27\7.应急处置\3.灾害抢险\2008年5月12日，汶川地震\1.现场搜救\救护队员在现场抢救失踪人员-汾西.JPG"/>
          <p:cNvPicPr>
            <a:picLocks noChangeAspect="1" noChangeArrowheads="1"/>
          </p:cNvPicPr>
          <p:nvPr/>
        </p:nvPicPr>
        <p:blipFill>
          <a:blip r:embed="rId5" cstate="print"/>
          <a:srcRect/>
          <a:stretch>
            <a:fillRect/>
          </a:stretch>
        </p:blipFill>
        <p:spPr bwMode="auto">
          <a:xfrm>
            <a:off x="4945377" y="1770887"/>
            <a:ext cx="4031909" cy="3193528"/>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outVertical)">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par>
                          <p:cTn id="23" fill="hold">
                            <p:stCondLst>
                              <p:cond delay="2500"/>
                            </p:stCondLst>
                            <p:childTnLst>
                              <p:par>
                                <p:cTn id="24" presetID="10" presetClass="entr" presetSubtype="0" fill="hold" grpId="0" nodeType="afterEffect">
                                  <p:stCondLst>
                                    <p:cond delay="30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250"/>
                                        <p:tgtEl>
                                          <p:spTgt spid="23"/>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par>
                          <p:cTn id="30" fill="hold">
                            <p:stCondLst>
                              <p:cond delay="3500"/>
                            </p:stCondLst>
                            <p:childTnLst>
                              <p:par>
                                <p:cTn id="31" presetID="10" presetClass="entr" presetSubtype="0" fill="hold" grpId="0" nodeType="afterEffect">
                                  <p:stCondLst>
                                    <p:cond delay="30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250"/>
                                        <p:tgtEl>
                                          <p:spTgt spid="24"/>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5000"/>
                            </p:stCondLst>
                            <p:childTnLst>
                              <p:par>
                                <p:cTn id="38" presetID="10" presetClass="entr" presetSubtype="0" fill="hold" grpId="0" nodeType="afterEffect">
                                  <p:stCondLst>
                                    <p:cond delay="30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250"/>
                                        <p:tgtEl>
                                          <p:spTgt spid="31"/>
                                        </p:tgtEl>
                                      </p:cBhvr>
                                    </p:animEffect>
                                  </p:childTnLst>
                                </p:cTn>
                              </p:par>
                              <p:par>
                                <p:cTn id="41" presetID="10" presetClass="entr" presetSubtype="0" fill="hold" grpId="0" nodeType="withEffect">
                                  <p:stCondLst>
                                    <p:cond delay="100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par>
                          <p:cTn id="44" fill="hold">
                            <p:stCondLst>
                              <p:cond delay="6500"/>
                            </p:stCondLst>
                            <p:childTnLst>
                              <p:par>
                                <p:cTn id="45" presetID="10" presetClass="entr" presetSubtype="0" fill="hold" grpId="0" nodeType="afterEffect">
                                  <p:stCondLst>
                                    <p:cond delay="30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250"/>
                                        <p:tgtEl>
                                          <p:spTgt spid="25"/>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childTnLst>
                          </p:cTn>
                        </p:par>
                        <p:par>
                          <p:cTn id="51" fill="hold">
                            <p:stCondLst>
                              <p:cond delay="8000"/>
                            </p:stCondLst>
                            <p:childTnLst>
                              <p:par>
                                <p:cTn id="52" presetID="10" presetClass="entr" presetSubtype="0" fill="hold" grpId="0" nodeType="afterEffect">
                                  <p:stCondLst>
                                    <p:cond delay="3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250"/>
                                        <p:tgtEl>
                                          <p:spTgt spid="26"/>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childTnLst>
                          </p:cTn>
                        </p:par>
                        <p:par>
                          <p:cTn id="58" fill="hold">
                            <p:stCondLst>
                              <p:cond delay="9500"/>
                            </p:stCondLst>
                            <p:childTnLst>
                              <p:par>
                                <p:cTn id="59" presetID="47" presetClass="entr" presetSubtype="0"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anim calcmode="lin" valueType="num">
                                      <p:cBhvr>
                                        <p:cTn id="62" dur="500" fill="hold"/>
                                        <p:tgtEl>
                                          <p:spTgt spid="5"/>
                                        </p:tgtEl>
                                        <p:attrNameLst>
                                          <p:attrName>ppt_x</p:attrName>
                                        </p:attrNameLst>
                                      </p:cBhvr>
                                      <p:tavLst>
                                        <p:tav tm="0">
                                          <p:val>
                                            <p:strVal val="#ppt_x"/>
                                          </p:val>
                                        </p:tav>
                                        <p:tav tm="100000">
                                          <p:val>
                                            <p:strVal val="#ppt_x"/>
                                          </p:val>
                                        </p:tav>
                                      </p:tavLst>
                                    </p:anim>
                                    <p:anim calcmode="lin" valueType="num">
                                      <p:cBhvr>
                                        <p:cTn id="63" dur="500" fill="hold"/>
                                        <p:tgtEl>
                                          <p:spTgt spid="5"/>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10" presetClass="entr" presetSubtype="0" fill="hold" grpId="0" nodeType="afterEffect">
                                  <p:stCondLst>
                                    <p:cond delay="500"/>
                                  </p:stCondLst>
                                  <p:childTnLst>
                                    <p:set>
                                      <p:cBhvr>
                                        <p:cTn id="66" dur="1" fill="hold">
                                          <p:stCondLst>
                                            <p:cond delay="0"/>
                                          </p:stCondLst>
                                        </p:cTn>
                                        <p:tgtEl>
                                          <p:spTgt spid="34822"/>
                                        </p:tgtEl>
                                        <p:attrNameLst>
                                          <p:attrName>style.visibility</p:attrName>
                                        </p:attrNameLst>
                                      </p:cBhvr>
                                      <p:to>
                                        <p:strVal val="visible"/>
                                      </p:to>
                                    </p:set>
                                    <p:animEffect transition="in" filter="fade">
                                      <p:cBhvr>
                                        <p:cTn id="67" dur="500"/>
                                        <p:tgtEl>
                                          <p:spTgt spid="34822"/>
                                        </p:tgtEl>
                                      </p:cBhvr>
                                    </p:animEffect>
                                  </p:childTnLst>
                                </p:cTn>
                              </p:par>
                            </p:childTnLst>
                          </p:cTn>
                        </p:par>
                        <p:par>
                          <p:cTn id="68" fill="hold">
                            <p:stCondLst>
                              <p:cond delay="11000"/>
                            </p:stCondLst>
                            <p:childTnLst>
                              <p:par>
                                <p:cTn id="69" presetID="10" presetClass="entr" presetSubtype="0" fill="hold" grpId="0" nodeType="afterEffect">
                                  <p:stCondLst>
                                    <p:cond delay="50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500"/>
                                        <p:tgtEl>
                                          <p:spTgt spid="39"/>
                                        </p:tgtEl>
                                      </p:cBhvr>
                                    </p:animEffect>
                                  </p:childTnLst>
                                </p:cTn>
                              </p:par>
                            </p:childTnLst>
                          </p:cTn>
                        </p:par>
                        <p:par>
                          <p:cTn id="72" fill="hold">
                            <p:stCondLst>
                              <p:cond delay="12000"/>
                            </p:stCondLst>
                            <p:childTnLst>
                              <p:par>
                                <p:cTn id="73" presetID="10" presetClass="entr" presetSubtype="0" fill="hold" grpId="0" nodeType="afterEffect">
                                  <p:stCondLst>
                                    <p:cond delay="50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500"/>
                                        <p:tgtEl>
                                          <p:spTgt spid="40"/>
                                        </p:tgtEl>
                                      </p:cBhvr>
                                    </p:animEffect>
                                  </p:childTnLst>
                                </p:cTn>
                              </p:par>
                            </p:childTnLst>
                          </p:cTn>
                        </p:par>
                        <p:par>
                          <p:cTn id="76" fill="hold">
                            <p:stCondLst>
                              <p:cond delay="13000"/>
                            </p:stCondLst>
                            <p:childTnLst>
                              <p:par>
                                <p:cTn id="77" presetID="1" presetClass="exit" presetSubtype="0" fill="hold" grpId="1" nodeType="afterEffect">
                                  <p:stCondLst>
                                    <p:cond delay="1500"/>
                                  </p:stCondLst>
                                  <p:childTnLst>
                                    <p:set>
                                      <p:cBhvr>
                                        <p:cTn id="78" dur="1" fill="hold">
                                          <p:stCondLst>
                                            <p:cond delay="0"/>
                                          </p:stCondLst>
                                        </p:cTn>
                                        <p:tgtEl>
                                          <p:spTgt spid="27"/>
                                        </p:tgtEl>
                                        <p:attrNameLst>
                                          <p:attrName>style.visibility</p:attrName>
                                        </p:attrNameLst>
                                      </p:cBhvr>
                                      <p:to>
                                        <p:strVal val="hidden"/>
                                      </p:to>
                                    </p:set>
                                  </p:childTnLst>
                                </p:cTn>
                              </p:par>
                            </p:childTnLst>
                          </p:cTn>
                        </p:par>
                        <p:par>
                          <p:cTn id="79" fill="hold">
                            <p:stCondLst>
                              <p:cond delay="14500"/>
                            </p:stCondLst>
                            <p:childTnLst>
                              <p:par>
                                <p:cTn id="80" presetID="1" presetClass="exit" presetSubtype="0" fill="hold" grpId="0" nodeType="afterEffect">
                                  <p:stCondLst>
                                    <p:cond delay="500"/>
                                  </p:stCondLst>
                                  <p:childTnLst>
                                    <p:set>
                                      <p:cBhvr>
                                        <p:cTn id="81" dur="1" fill="hold">
                                          <p:stCondLst>
                                            <p:cond delay="0"/>
                                          </p:stCondLst>
                                        </p:cTn>
                                        <p:tgtEl>
                                          <p:spTgt spid="28"/>
                                        </p:tgtEl>
                                        <p:attrNameLst>
                                          <p:attrName>style.visibility</p:attrName>
                                        </p:attrNameLst>
                                      </p:cBhvr>
                                      <p:to>
                                        <p:strVal val="hidden"/>
                                      </p:to>
                                    </p:set>
                                  </p:childTnLst>
                                </p:cTn>
                              </p:par>
                            </p:childTnLst>
                          </p:cTn>
                        </p:par>
                        <p:par>
                          <p:cTn id="82" fill="hold">
                            <p:stCondLst>
                              <p:cond delay="15000"/>
                            </p:stCondLst>
                            <p:childTnLst>
                              <p:par>
                                <p:cTn id="83" presetID="1" presetClass="exit" presetSubtype="0" fill="hold" grpId="0" nodeType="afterEffect">
                                  <p:stCondLst>
                                    <p:cond delay="0"/>
                                  </p:stCondLst>
                                  <p:childTnLst>
                                    <p:set>
                                      <p:cBhvr>
                                        <p:cTn id="84" dur="1" fill="hold">
                                          <p:stCondLst>
                                            <p:cond delay="0"/>
                                          </p:stCondLst>
                                        </p:cTn>
                                        <p:tgtEl>
                                          <p:spTgt spid="29"/>
                                        </p:tgtEl>
                                        <p:attrNameLst>
                                          <p:attrName>style.visibility</p:attrName>
                                        </p:attrNameLst>
                                      </p:cBhvr>
                                      <p:to>
                                        <p:strVal val="hidden"/>
                                      </p:to>
                                    </p:set>
                                  </p:childTnLst>
                                </p:cTn>
                              </p:par>
                            </p:childTnLst>
                          </p:cTn>
                        </p:par>
                        <p:par>
                          <p:cTn id="85" fill="hold">
                            <p:stCondLst>
                              <p:cond delay="15000"/>
                            </p:stCondLst>
                            <p:childTnLst>
                              <p:par>
                                <p:cTn id="86" presetID="1" presetClass="exit" presetSubtype="0" fill="hold" nodeType="afterEffect">
                                  <p:stCondLst>
                                    <p:cond delay="0"/>
                                  </p:stCondLst>
                                  <p:childTnLst>
                                    <p:set>
                                      <p:cBhvr>
                                        <p:cTn id="87" dur="1" fill="hold">
                                          <p:stCondLst>
                                            <p:cond delay="0"/>
                                          </p:stCondLst>
                                        </p:cTn>
                                        <p:tgtEl>
                                          <p:spTgt spid="2"/>
                                        </p:tgtEl>
                                        <p:attrNameLst>
                                          <p:attrName>style.visibility</p:attrName>
                                        </p:attrNameLst>
                                      </p:cBhvr>
                                      <p:to>
                                        <p:strVal val="hidden"/>
                                      </p:to>
                                    </p:set>
                                  </p:childTnLst>
                                </p:cTn>
                              </p:par>
                            </p:childTnLst>
                          </p:cTn>
                        </p:par>
                        <p:par>
                          <p:cTn id="88" fill="hold">
                            <p:stCondLst>
                              <p:cond delay="15000"/>
                            </p:stCondLst>
                            <p:childTnLst>
                              <p:par>
                                <p:cTn id="89" presetID="1" presetClass="exit" presetSubtype="0" fill="hold" grpId="1" nodeType="afterEffect">
                                  <p:stCondLst>
                                    <p:cond delay="0"/>
                                  </p:stCondLst>
                                  <p:childTnLst>
                                    <p:set>
                                      <p:cBhvr>
                                        <p:cTn id="90" dur="1" fill="hold">
                                          <p:stCondLst>
                                            <p:cond delay="0"/>
                                          </p:stCondLst>
                                        </p:cTn>
                                        <p:tgtEl>
                                          <p:spTgt spid="23"/>
                                        </p:tgtEl>
                                        <p:attrNameLst>
                                          <p:attrName>style.visibility</p:attrName>
                                        </p:attrNameLst>
                                      </p:cBhvr>
                                      <p:to>
                                        <p:strVal val="hidden"/>
                                      </p:to>
                                    </p:set>
                                  </p:childTnLst>
                                </p:cTn>
                              </p:par>
                            </p:childTnLst>
                          </p:cTn>
                        </p:par>
                        <p:par>
                          <p:cTn id="91" fill="hold">
                            <p:stCondLst>
                              <p:cond delay="15000"/>
                            </p:stCondLst>
                            <p:childTnLst>
                              <p:par>
                                <p:cTn id="92" presetID="1" presetClass="exit" presetSubtype="0" fill="hold" grpId="1" nodeType="afterEffect">
                                  <p:stCondLst>
                                    <p:cond delay="0"/>
                                  </p:stCondLst>
                                  <p:childTnLst>
                                    <p:set>
                                      <p:cBhvr>
                                        <p:cTn id="93" dur="1" fill="hold">
                                          <p:stCondLst>
                                            <p:cond delay="0"/>
                                          </p:stCondLst>
                                        </p:cTn>
                                        <p:tgtEl>
                                          <p:spTgt spid="18"/>
                                        </p:tgtEl>
                                        <p:attrNameLst>
                                          <p:attrName>style.visibility</p:attrName>
                                        </p:attrNameLst>
                                      </p:cBhvr>
                                      <p:to>
                                        <p:strVal val="hidden"/>
                                      </p:to>
                                    </p:set>
                                  </p:childTnLst>
                                </p:cTn>
                              </p:par>
                            </p:childTnLst>
                          </p:cTn>
                        </p:par>
                        <p:par>
                          <p:cTn id="94" fill="hold">
                            <p:stCondLst>
                              <p:cond delay="15000"/>
                            </p:stCondLst>
                            <p:childTnLst>
                              <p:par>
                                <p:cTn id="95" presetID="1" presetClass="exit" presetSubtype="0" fill="hold" grpId="1" nodeType="afterEffect">
                                  <p:stCondLst>
                                    <p:cond delay="0"/>
                                  </p:stCondLst>
                                  <p:childTnLst>
                                    <p:set>
                                      <p:cBhvr>
                                        <p:cTn id="96" dur="1" fill="hold">
                                          <p:stCondLst>
                                            <p:cond delay="0"/>
                                          </p:stCondLst>
                                        </p:cTn>
                                        <p:tgtEl>
                                          <p:spTgt spid="24"/>
                                        </p:tgtEl>
                                        <p:attrNameLst>
                                          <p:attrName>style.visibility</p:attrName>
                                        </p:attrNameLst>
                                      </p:cBhvr>
                                      <p:to>
                                        <p:strVal val="hidden"/>
                                      </p:to>
                                    </p:set>
                                  </p:childTnLst>
                                </p:cTn>
                              </p:par>
                            </p:childTnLst>
                          </p:cTn>
                        </p:par>
                        <p:par>
                          <p:cTn id="97" fill="hold">
                            <p:stCondLst>
                              <p:cond delay="15000"/>
                            </p:stCondLst>
                            <p:childTnLst>
                              <p:par>
                                <p:cTn id="98" presetID="1" presetClass="exit" presetSubtype="0" fill="hold" grpId="1" nodeType="afterEffect">
                                  <p:stCondLst>
                                    <p:cond delay="0"/>
                                  </p:stCondLst>
                                  <p:childTnLst>
                                    <p:set>
                                      <p:cBhvr>
                                        <p:cTn id="99" dur="1" fill="hold">
                                          <p:stCondLst>
                                            <p:cond delay="0"/>
                                          </p:stCondLst>
                                        </p:cTn>
                                        <p:tgtEl>
                                          <p:spTgt spid="19"/>
                                        </p:tgtEl>
                                        <p:attrNameLst>
                                          <p:attrName>style.visibility</p:attrName>
                                        </p:attrNameLst>
                                      </p:cBhvr>
                                      <p:to>
                                        <p:strVal val="hidden"/>
                                      </p:to>
                                    </p:set>
                                  </p:childTnLst>
                                </p:cTn>
                              </p:par>
                            </p:childTnLst>
                          </p:cTn>
                        </p:par>
                        <p:par>
                          <p:cTn id="100" fill="hold">
                            <p:stCondLst>
                              <p:cond delay="15000"/>
                            </p:stCondLst>
                            <p:childTnLst>
                              <p:par>
                                <p:cTn id="101" presetID="1" presetClass="exit" presetSubtype="0" fill="hold" grpId="1" nodeType="afterEffect">
                                  <p:stCondLst>
                                    <p:cond delay="0"/>
                                  </p:stCondLst>
                                  <p:childTnLst>
                                    <p:set>
                                      <p:cBhvr>
                                        <p:cTn id="102" dur="1" fill="hold">
                                          <p:stCondLst>
                                            <p:cond delay="0"/>
                                          </p:stCondLst>
                                        </p:cTn>
                                        <p:tgtEl>
                                          <p:spTgt spid="31"/>
                                        </p:tgtEl>
                                        <p:attrNameLst>
                                          <p:attrName>style.visibility</p:attrName>
                                        </p:attrNameLst>
                                      </p:cBhvr>
                                      <p:to>
                                        <p:strVal val="hidden"/>
                                      </p:to>
                                    </p:set>
                                  </p:childTnLst>
                                </p:cTn>
                              </p:par>
                            </p:childTnLst>
                          </p:cTn>
                        </p:par>
                        <p:par>
                          <p:cTn id="103" fill="hold">
                            <p:stCondLst>
                              <p:cond delay="15000"/>
                            </p:stCondLst>
                            <p:childTnLst>
                              <p:par>
                                <p:cTn id="104" presetID="1" presetClass="exit" presetSubtype="0" fill="hold" grpId="1" nodeType="afterEffect">
                                  <p:stCondLst>
                                    <p:cond delay="0"/>
                                  </p:stCondLst>
                                  <p:childTnLst>
                                    <p:set>
                                      <p:cBhvr>
                                        <p:cTn id="105" dur="1" fill="hold">
                                          <p:stCondLst>
                                            <p:cond delay="0"/>
                                          </p:stCondLst>
                                        </p:cTn>
                                        <p:tgtEl>
                                          <p:spTgt spid="21"/>
                                        </p:tgtEl>
                                        <p:attrNameLst>
                                          <p:attrName>style.visibility</p:attrName>
                                        </p:attrNameLst>
                                      </p:cBhvr>
                                      <p:to>
                                        <p:strVal val="hidden"/>
                                      </p:to>
                                    </p:set>
                                  </p:childTnLst>
                                </p:cTn>
                              </p:par>
                            </p:childTnLst>
                          </p:cTn>
                        </p:par>
                        <p:par>
                          <p:cTn id="106" fill="hold">
                            <p:stCondLst>
                              <p:cond delay="15000"/>
                            </p:stCondLst>
                            <p:childTnLst>
                              <p:par>
                                <p:cTn id="107" presetID="1" presetClass="exit" presetSubtype="0" fill="hold" grpId="1" nodeType="afterEffect">
                                  <p:stCondLst>
                                    <p:cond delay="0"/>
                                  </p:stCondLst>
                                  <p:childTnLst>
                                    <p:set>
                                      <p:cBhvr>
                                        <p:cTn id="108" dur="1" fill="hold">
                                          <p:stCondLst>
                                            <p:cond delay="0"/>
                                          </p:stCondLst>
                                        </p:cTn>
                                        <p:tgtEl>
                                          <p:spTgt spid="25"/>
                                        </p:tgtEl>
                                        <p:attrNameLst>
                                          <p:attrName>style.visibility</p:attrName>
                                        </p:attrNameLst>
                                      </p:cBhvr>
                                      <p:to>
                                        <p:strVal val="hidden"/>
                                      </p:to>
                                    </p:set>
                                  </p:childTnLst>
                                </p:cTn>
                              </p:par>
                            </p:childTnLst>
                          </p:cTn>
                        </p:par>
                        <p:par>
                          <p:cTn id="109" fill="hold">
                            <p:stCondLst>
                              <p:cond delay="15000"/>
                            </p:stCondLst>
                            <p:childTnLst>
                              <p:par>
                                <p:cTn id="110" presetID="1" presetClass="exit" presetSubtype="0" fill="hold" grpId="1" nodeType="afterEffect">
                                  <p:stCondLst>
                                    <p:cond delay="0"/>
                                  </p:stCondLst>
                                  <p:childTnLst>
                                    <p:set>
                                      <p:cBhvr>
                                        <p:cTn id="111" dur="1" fill="hold">
                                          <p:stCondLst>
                                            <p:cond delay="0"/>
                                          </p:stCondLst>
                                        </p:cTn>
                                        <p:tgtEl>
                                          <p:spTgt spid="20"/>
                                        </p:tgtEl>
                                        <p:attrNameLst>
                                          <p:attrName>style.visibility</p:attrName>
                                        </p:attrNameLst>
                                      </p:cBhvr>
                                      <p:to>
                                        <p:strVal val="hidden"/>
                                      </p:to>
                                    </p:set>
                                  </p:childTnLst>
                                </p:cTn>
                              </p:par>
                            </p:childTnLst>
                          </p:cTn>
                        </p:par>
                        <p:par>
                          <p:cTn id="112" fill="hold">
                            <p:stCondLst>
                              <p:cond delay="15000"/>
                            </p:stCondLst>
                            <p:childTnLst>
                              <p:par>
                                <p:cTn id="113" presetID="1" presetClass="exit" presetSubtype="0" fill="hold" grpId="1" nodeType="afterEffect">
                                  <p:stCondLst>
                                    <p:cond delay="0"/>
                                  </p:stCondLst>
                                  <p:childTnLst>
                                    <p:set>
                                      <p:cBhvr>
                                        <p:cTn id="114" dur="1" fill="hold">
                                          <p:stCondLst>
                                            <p:cond delay="0"/>
                                          </p:stCondLst>
                                        </p:cTn>
                                        <p:tgtEl>
                                          <p:spTgt spid="26"/>
                                        </p:tgtEl>
                                        <p:attrNameLst>
                                          <p:attrName>style.visibility</p:attrName>
                                        </p:attrNameLst>
                                      </p:cBhvr>
                                      <p:to>
                                        <p:strVal val="hidden"/>
                                      </p:to>
                                    </p:set>
                                  </p:childTnLst>
                                </p:cTn>
                              </p:par>
                            </p:childTnLst>
                          </p:cTn>
                        </p:par>
                        <p:par>
                          <p:cTn id="115" fill="hold">
                            <p:stCondLst>
                              <p:cond delay="15000"/>
                            </p:stCondLst>
                            <p:childTnLst>
                              <p:par>
                                <p:cTn id="116" presetID="1" presetClass="exit" presetSubtype="0" fill="hold" grpId="1" nodeType="afterEffect">
                                  <p:stCondLst>
                                    <p:cond delay="0"/>
                                  </p:stCondLst>
                                  <p:childTnLst>
                                    <p:set>
                                      <p:cBhvr>
                                        <p:cTn id="117" dur="1" fill="hold">
                                          <p:stCondLst>
                                            <p:cond delay="0"/>
                                          </p:stCondLst>
                                        </p:cTn>
                                        <p:tgtEl>
                                          <p:spTgt spid="22"/>
                                        </p:tgtEl>
                                        <p:attrNameLst>
                                          <p:attrName>style.visibility</p:attrName>
                                        </p:attrNameLst>
                                      </p:cBhvr>
                                      <p:to>
                                        <p:strVal val="hidden"/>
                                      </p:to>
                                    </p:set>
                                  </p:childTnLst>
                                </p:cTn>
                              </p:par>
                            </p:childTnLst>
                          </p:cTn>
                        </p:par>
                        <p:par>
                          <p:cTn id="118" fill="hold">
                            <p:stCondLst>
                              <p:cond delay="15000"/>
                            </p:stCondLst>
                            <p:childTnLst>
                              <p:par>
                                <p:cTn id="119" presetID="1" presetClass="exit" presetSubtype="0" fill="hold" grpId="1" nodeType="afterEffect">
                                  <p:stCondLst>
                                    <p:cond delay="0"/>
                                  </p:stCondLst>
                                  <p:childTnLst>
                                    <p:set>
                                      <p:cBhvr>
                                        <p:cTn id="120" dur="1" fill="hold">
                                          <p:stCondLst>
                                            <p:cond delay="0"/>
                                          </p:stCondLst>
                                        </p:cTn>
                                        <p:tgtEl>
                                          <p:spTgt spid="5"/>
                                        </p:tgtEl>
                                        <p:attrNameLst>
                                          <p:attrName>style.visibility</p:attrName>
                                        </p:attrNameLst>
                                      </p:cBhvr>
                                      <p:to>
                                        <p:strVal val="hidden"/>
                                      </p:to>
                                    </p:set>
                                  </p:childTnLst>
                                </p:cTn>
                              </p:par>
                            </p:childTnLst>
                          </p:cTn>
                        </p:par>
                        <p:par>
                          <p:cTn id="121" fill="hold">
                            <p:stCondLst>
                              <p:cond delay="15000"/>
                            </p:stCondLst>
                            <p:childTnLst>
                              <p:par>
                                <p:cTn id="122" presetID="16" presetClass="entr" presetSubtype="42" fill="hold" nodeType="afterEffect">
                                  <p:stCondLst>
                                    <p:cond delay="0"/>
                                  </p:stCondLst>
                                  <p:childTnLst>
                                    <p:set>
                                      <p:cBhvr>
                                        <p:cTn id="123" dur="1" fill="hold">
                                          <p:stCondLst>
                                            <p:cond delay="0"/>
                                          </p:stCondLst>
                                        </p:cTn>
                                        <p:tgtEl>
                                          <p:spTgt spid="6146"/>
                                        </p:tgtEl>
                                        <p:attrNameLst>
                                          <p:attrName>style.visibility</p:attrName>
                                        </p:attrNameLst>
                                      </p:cBhvr>
                                      <p:to>
                                        <p:strVal val="visible"/>
                                      </p:to>
                                    </p:set>
                                    <p:animEffect transition="in" filter="barn(outHorizontal)">
                                      <p:cBhvr>
                                        <p:cTn id="124" dur="500"/>
                                        <p:tgtEl>
                                          <p:spTgt spid="6146"/>
                                        </p:tgtEl>
                                      </p:cBhvr>
                                    </p:animEffect>
                                  </p:childTnLst>
                                </p:cTn>
                              </p:par>
                            </p:childTnLst>
                          </p:cTn>
                        </p:par>
                        <p:par>
                          <p:cTn id="125" fill="hold">
                            <p:stCondLst>
                              <p:cond delay="15500"/>
                            </p:stCondLst>
                            <p:childTnLst>
                              <p:par>
                                <p:cTn id="126" presetID="53" presetClass="entr" presetSubtype="0" fill="hold" nodeType="afterEffect">
                                  <p:stCondLst>
                                    <p:cond delay="0"/>
                                  </p:stCondLst>
                                  <p:childTnLst>
                                    <p:set>
                                      <p:cBhvr>
                                        <p:cTn id="127" dur="1" fill="hold">
                                          <p:stCondLst>
                                            <p:cond delay="0"/>
                                          </p:stCondLst>
                                        </p:cTn>
                                        <p:tgtEl>
                                          <p:spTgt spid="35"/>
                                        </p:tgtEl>
                                        <p:attrNameLst>
                                          <p:attrName>style.visibility</p:attrName>
                                        </p:attrNameLst>
                                      </p:cBhvr>
                                      <p:to>
                                        <p:strVal val="visible"/>
                                      </p:to>
                                    </p:set>
                                    <p:anim calcmode="lin" valueType="num">
                                      <p:cBhvr>
                                        <p:cTn id="128" dur="500" fill="hold"/>
                                        <p:tgtEl>
                                          <p:spTgt spid="35"/>
                                        </p:tgtEl>
                                        <p:attrNameLst>
                                          <p:attrName>ppt_w</p:attrName>
                                        </p:attrNameLst>
                                      </p:cBhvr>
                                      <p:tavLst>
                                        <p:tav tm="0">
                                          <p:val>
                                            <p:fltVal val="0"/>
                                          </p:val>
                                        </p:tav>
                                        <p:tav tm="100000">
                                          <p:val>
                                            <p:strVal val="#ppt_w"/>
                                          </p:val>
                                        </p:tav>
                                      </p:tavLst>
                                    </p:anim>
                                    <p:anim calcmode="lin" valueType="num">
                                      <p:cBhvr>
                                        <p:cTn id="129" dur="500" fill="hold"/>
                                        <p:tgtEl>
                                          <p:spTgt spid="35"/>
                                        </p:tgtEl>
                                        <p:attrNameLst>
                                          <p:attrName>ppt_h</p:attrName>
                                        </p:attrNameLst>
                                      </p:cBhvr>
                                      <p:tavLst>
                                        <p:tav tm="0">
                                          <p:val>
                                            <p:fltVal val="0"/>
                                          </p:val>
                                        </p:tav>
                                        <p:tav tm="100000">
                                          <p:val>
                                            <p:strVal val="#ppt_h"/>
                                          </p:val>
                                        </p:tav>
                                      </p:tavLst>
                                    </p:anim>
                                    <p:animEffect transition="in" filter="fade">
                                      <p:cBhvr>
                                        <p:cTn id="13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p:bldP spid="23" grpId="1"/>
      <p:bldP spid="24" grpId="0"/>
      <p:bldP spid="24" grpId="1"/>
      <p:bldP spid="25" grpId="0"/>
      <p:bldP spid="25" grpId="1"/>
      <p:bldP spid="26" grpId="0"/>
      <p:bldP spid="26" grpId="1"/>
      <p:bldP spid="27" grpId="0"/>
      <p:bldP spid="27" grpId="1"/>
      <p:bldP spid="28" grpId="0" animBg="1"/>
      <p:bldP spid="29" grpId="0" animBg="1"/>
      <p:bldP spid="31" grpId="0"/>
      <p:bldP spid="31" grpId="1"/>
      <p:bldP spid="5" grpId="0" animBg="1"/>
      <p:bldP spid="5" grpId="1" animBg="1"/>
      <p:bldP spid="34822" grpId="0"/>
      <p:bldP spid="39" grpId="0"/>
      <p:bldP spid="40"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83" name="Picture 19" descr="D:\志坚ppt\地图2222.jpg"/>
          <p:cNvPicPr>
            <a:picLocks noChangeAspect="1" noChangeArrowheads="1"/>
          </p:cNvPicPr>
          <p:nvPr/>
        </p:nvPicPr>
        <p:blipFill>
          <a:blip r:embed="rId3" cstate="print"/>
          <a:srcRect/>
          <a:stretch>
            <a:fillRect/>
          </a:stretch>
        </p:blipFill>
        <p:spPr bwMode="auto">
          <a:xfrm>
            <a:off x="1995487" y="1987551"/>
            <a:ext cx="5153025" cy="4870450"/>
          </a:xfrm>
          <a:prstGeom prst="rect">
            <a:avLst/>
          </a:prstGeom>
          <a:noFill/>
        </p:spPr>
      </p:pic>
      <p:sp>
        <p:nvSpPr>
          <p:cNvPr id="8" name="矩形 4">
            <a:hlinkClick r:id="rId4" action="ppaction://hlinkfile"/>
          </p:cNvPr>
          <p:cNvSpPr>
            <a:spLocks noChangeArrowheads="1"/>
          </p:cNvSpPr>
          <p:nvPr/>
        </p:nvSpPr>
        <p:spPr bwMode="auto">
          <a:xfrm>
            <a:off x="831850" y="1089026"/>
            <a:ext cx="7343775" cy="809625"/>
          </a:xfrm>
          <a:prstGeom prst="rect">
            <a:avLst/>
          </a:prstGeom>
          <a:noFill/>
          <a:ln w="9525">
            <a:noFill/>
            <a:miter lim="800000"/>
            <a:headEnd/>
            <a:tailEnd/>
          </a:ln>
        </p:spPr>
        <p:txBody>
          <a:bodyPr>
            <a:spAutoFit/>
          </a:bodyPr>
          <a:lstStyle/>
          <a:p>
            <a:pPr algn="just">
              <a:lnSpc>
                <a:spcPts val="2800"/>
              </a:lnSpc>
              <a:spcBef>
                <a:spcPct val="25000"/>
              </a:spcBef>
              <a:spcAft>
                <a:spcPct val="25000"/>
              </a:spcAft>
            </a:pPr>
            <a:r>
              <a:rPr lang="zh-CN" altLang="en-US" sz="2400" dirty="0">
                <a:solidFill>
                  <a:srgbClr val="A90815"/>
                </a:solidFill>
                <a:latin typeface="微软雅黑" pitchFamily="34" charset="-122"/>
                <a:ea typeface="微软雅黑" pitchFamily="34" charset="-122"/>
              </a:rPr>
              <a:t>③</a:t>
            </a:r>
            <a:r>
              <a:rPr lang="en-US" altLang="zh-CN" sz="2400" dirty="0">
                <a:solidFill>
                  <a:srgbClr val="A90815"/>
                </a:solidFill>
                <a:latin typeface="微软雅黑" pitchFamily="34" charset="-122"/>
                <a:ea typeface="微软雅黑" pitchFamily="34" charset="-122"/>
              </a:rPr>
              <a:t>Regional coordinated mechanism of united prevention and control </a:t>
            </a:r>
            <a:endParaRPr lang="zh-CN" altLang="zh-CN" sz="2800" dirty="0">
              <a:solidFill>
                <a:srgbClr val="A90815"/>
              </a:solidFill>
              <a:latin typeface="微软雅黑" pitchFamily="34" charset="-122"/>
              <a:ea typeface="微软雅黑" pitchFamily="34" charset="-122"/>
            </a:endParaRPr>
          </a:p>
        </p:txBody>
      </p:sp>
      <p:sp>
        <p:nvSpPr>
          <p:cNvPr id="13" name="Line 18"/>
          <p:cNvSpPr>
            <a:spLocks noChangeShapeType="1"/>
          </p:cNvSpPr>
          <p:nvPr/>
        </p:nvSpPr>
        <p:spPr bwMode="gray">
          <a:xfrm flipH="1" flipV="1">
            <a:off x="6405563" y="3013075"/>
            <a:ext cx="328612" cy="203200"/>
          </a:xfrm>
          <a:prstGeom prst="line">
            <a:avLst/>
          </a:prstGeom>
          <a:noFill/>
          <a:ln w="9525">
            <a:solidFill>
              <a:schemeClr val="tx1"/>
            </a:solidFill>
            <a:round/>
            <a:headEnd/>
            <a:tailEnd type="oval" w="med" len="med"/>
          </a:ln>
        </p:spPr>
        <p:txBody>
          <a:bodyPr wrap="none" anchor="ctr"/>
          <a:lstStyle/>
          <a:p>
            <a:endParaRPr lang="zh-CN" altLang="en-US"/>
          </a:p>
        </p:txBody>
      </p:sp>
      <p:sp>
        <p:nvSpPr>
          <p:cNvPr id="14" name="Text Box 21"/>
          <p:cNvSpPr txBox="1">
            <a:spLocks noChangeArrowheads="1"/>
          </p:cNvSpPr>
          <p:nvPr/>
        </p:nvSpPr>
        <p:spPr bwMode="black">
          <a:xfrm>
            <a:off x="6405563" y="3216275"/>
            <a:ext cx="1770062" cy="338138"/>
          </a:xfrm>
          <a:prstGeom prst="rect">
            <a:avLst/>
          </a:prstGeom>
          <a:noFill/>
          <a:ln w="9525">
            <a:noFill/>
            <a:miter lim="800000"/>
            <a:headEnd/>
            <a:tailEnd/>
          </a:ln>
        </p:spPr>
        <p:txBody>
          <a:bodyPr>
            <a:spAutoFit/>
          </a:bodyPr>
          <a:lstStyle/>
          <a:p>
            <a:pPr algn="ctr">
              <a:spcBef>
                <a:spcPct val="50000"/>
              </a:spcBef>
            </a:pPr>
            <a:r>
              <a:rPr lang="en-US" altLang="zh-CN" sz="1600" b="1" dirty="0"/>
              <a:t>Northeast China</a:t>
            </a:r>
          </a:p>
        </p:txBody>
      </p:sp>
      <p:sp>
        <p:nvSpPr>
          <p:cNvPr id="15" name="Line 18"/>
          <p:cNvSpPr>
            <a:spLocks noChangeShapeType="1"/>
          </p:cNvSpPr>
          <p:nvPr/>
        </p:nvSpPr>
        <p:spPr bwMode="gray">
          <a:xfrm>
            <a:off x="5262563" y="2924175"/>
            <a:ext cx="46037" cy="541338"/>
          </a:xfrm>
          <a:prstGeom prst="line">
            <a:avLst/>
          </a:prstGeom>
          <a:noFill/>
          <a:ln w="9525">
            <a:solidFill>
              <a:schemeClr val="tx1"/>
            </a:solidFill>
            <a:round/>
            <a:headEnd/>
            <a:tailEnd type="oval" w="med" len="med"/>
          </a:ln>
        </p:spPr>
        <p:txBody>
          <a:bodyPr wrap="none" anchor="ctr"/>
          <a:lstStyle/>
          <a:p>
            <a:endParaRPr lang="zh-CN" altLang="en-US"/>
          </a:p>
        </p:txBody>
      </p:sp>
      <p:sp>
        <p:nvSpPr>
          <p:cNvPr id="16" name="Text Box 21"/>
          <p:cNvSpPr txBox="1">
            <a:spLocks noChangeArrowheads="1"/>
          </p:cNvSpPr>
          <p:nvPr/>
        </p:nvSpPr>
        <p:spPr bwMode="black">
          <a:xfrm>
            <a:off x="4672013" y="2363788"/>
            <a:ext cx="1011237" cy="585787"/>
          </a:xfrm>
          <a:prstGeom prst="rect">
            <a:avLst/>
          </a:prstGeom>
          <a:noFill/>
          <a:ln w="9525">
            <a:noFill/>
            <a:miter lim="800000"/>
            <a:headEnd/>
            <a:tailEnd/>
          </a:ln>
        </p:spPr>
        <p:txBody>
          <a:bodyPr>
            <a:spAutoFit/>
          </a:bodyPr>
          <a:lstStyle/>
          <a:p>
            <a:pPr algn="ctr">
              <a:spcBef>
                <a:spcPct val="50000"/>
              </a:spcBef>
            </a:pPr>
            <a:r>
              <a:rPr lang="en-US" altLang="zh-CN" sz="1600" b="1"/>
              <a:t>North China</a:t>
            </a:r>
          </a:p>
        </p:txBody>
      </p:sp>
      <p:sp>
        <p:nvSpPr>
          <p:cNvPr id="17" name="Line 18"/>
          <p:cNvSpPr>
            <a:spLocks noChangeShapeType="1"/>
          </p:cNvSpPr>
          <p:nvPr/>
        </p:nvSpPr>
        <p:spPr bwMode="gray">
          <a:xfrm flipH="1">
            <a:off x="3676650" y="2797175"/>
            <a:ext cx="334963" cy="630238"/>
          </a:xfrm>
          <a:prstGeom prst="line">
            <a:avLst/>
          </a:prstGeom>
          <a:noFill/>
          <a:ln w="9525">
            <a:solidFill>
              <a:schemeClr val="tx1"/>
            </a:solidFill>
            <a:round/>
            <a:headEnd/>
            <a:tailEnd type="oval" w="med" len="med"/>
          </a:ln>
        </p:spPr>
        <p:txBody>
          <a:bodyPr wrap="none" anchor="ctr"/>
          <a:lstStyle/>
          <a:p>
            <a:endParaRPr lang="zh-CN" altLang="en-US"/>
          </a:p>
        </p:txBody>
      </p:sp>
      <p:sp>
        <p:nvSpPr>
          <p:cNvPr id="18" name="Text Box 21"/>
          <p:cNvSpPr txBox="1">
            <a:spLocks noChangeArrowheads="1"/>
          </p:cNvSpPr>
          <p:nvPr/>
        </p:nvSpPr>
        <p:spPr bwMode="black">
          <a:xfrm>
            <a:off x="3333750" y="2287588"/>
            <a:ext cx="1311275" cy="585787"/>
          </a:xfrm>
          <a:prstGeom prst="rect">
            <a:avLst/>
          </a:prstGeom>
          <a:noFill/>
          <a:ln w="9525">
            <a:noFill/>
            <a:miter lim="800000"/>
            <a:headEnd/>
            <a:tailEnd/>
          </a:ln>
        </p:spPr>
        <p:txBody>
          <a:bodyPr>
            <a:spAutoFit/>
          </a:bodyPr>
          <a:lstStyle/>
          <a:p>
            <a:pPr algn="ctr">
              <a:spcBef>
                <a:spcPct val="50000"/>
              </a:spcBef>
            </a:pPr>
            <a:r>
              <a:rPr lang="en-US" altLang="zh-CN" sz="1600" b="1" dirty="0"/>
              <a:t>Northwest China</a:t>
            </a:r>
          </a:p>
        </p:txBody>
      </p:sp>
      <p:sp>
        <p:nvSpPr>
          <p:cNvPr id="19" name="Line 18"/>
          <p:cNvSpPr>
            <a:spLocks noChangeShapeType="1"/>
          </p:cNvSpPr>
          <p:nvPr/>
        </p:nvSpPr>
        <p:spPr bwMode="gray">
          <a:xfrm flipV="1">
            <a:off x="3548063" y="4727575"/>
            <a:ext cx="577850" cy="206375"/>
          </a:xfrm>
          <a:prstGeom prst="line">
            <a:avLst/>
          </a:prstGeom>
          <a:noFill/>
          <a:ln w="9525">
            <a:solidFill>
              <a:schemeClr val="tx1"/>
            </a:solidFill>
            <a:round/>
            <a:headEnd/>
            <a:tailEnd type="oval" w="med" len="med"/>
          </a:ln>
        </p:spPr>
        <p:txBody>
          <a:bodyPr wrap="none" anchor="ctr"/>
          <a:lstStyle/>
          <a:p>
            <a:endParaRPr lang="zh-CN" altLang="en-US"/>
          </a:p>
        </p:txBody>
      </p:sp>
      <p:sp>
        <p:nvSpPr>
          <p:cNvPr id="20" name="Text Box 21"/>
          <p:cNvSpPr txBox="1">
            <a:spLocks noChangeArrowheads="1"/>
          </p:cNvSpPr>
          <p:nvPr/>
        </p:nvSpPr>
        <p:spPr bwMode="black">
          <a:xfrm>
            <a:off x="2409825" y="4919663"/>
            <a:ext cx="1495425" cy="584200"/>
          </a:xfrm>
          <a:prstGeom prst="rect">
            <a:avLst/>
          </a:prstGeom>
          <a:noFill/>
          <a:ln w="9525">
            <a:noFill/>
            <a:miter lim="800000"/>
            <a:headEnd/>
            <a:tailEnd/>
          </a:ln>
        </p:spPr>
        <p:txBody>
          <a:bodyPr>
            <a:spAutoFit/>
          </a:bodyPr>
          <a:lstStyle/>
          <a:p>
            <a:pPr algn="ctr">
              <a:spcBef>
                <a:spcPct val="50000"/>
              </a:spcBef>
            </a:pPr>
            <a:r>
              <a:rPr lang="en-US" altLang="zh-CN" sz="1600" b="1"/>
              <a:t>Southwest China</a:t>
            </a:r>
          </a:p>
        </p:txBody>
      </p:sp>
      <p:sp>
        <p:nvSpPr>
          <p:cNvPr id="21" name="Line 18"/>
          <p:cNvSpPr>
            <a:spLocks noChangeShapeType="1"/>
          </p:cNvSpPr>
          <p:nvPr/>
        </p:nvSpPr>
        <p:spPr bwMode="gray">
          <a:xfrm flipV="1">
            <a:off x="4389438" y="4562475"/>
            <a:ext cx="928687" cy="927100"/>
          </a:xfrm>
          <a:prstGeom prst="line">
            <a:avLst/>
          </a:prstGeom>
          <a:noFill/>
          <a:ln w="9525">
            <a:solidFill>
              <a:schemeClr val="tx1"/>
            </a:solidFill>
            <a:round/>
            <a:headEnd/>
            <a:tailEnd type="oval" w="med" len="med"/>
          </a:ln>
        </p:spPr>
        <p:txBody>
          <a:bodyPr wrap="none" anchor="ctr"/>
          <a:lstStyle/>
          <a:p>
            <a:endParaRPr lang="zh-CN" altLang="en-US"/>
          </a:p>
        </p:txBody>
      </p:sp>
      <p:sp>
        <p:nvSpPr>
          <p:cNvPr id="22" name="Text Box 21"/>
          <p:cNvSpPr txBox="1">
            <a:spLocks noChangeArrowheads="1"/>
          </p:cNvSpPr>
          <p:nvPr/>
        </p:nvSpPr>
        <p:spPr bwMode="black">
          <a:xfrm>
            <a:off x="3587750" y="5400675"/>
            <a:ext cx="1311275" cy="830263"/>
          </a:xfrm>
          <a:prstGeom prst="rect">
            <a:avLst/>
          </a:prstGeom>
          <a:noFill/>
          <a:ln w="9525">
            <a:noFill/>
            <a:miter lim="800000"/>
            <a:headEnd/>
            <a:tailEnd/>
          </a:ln>
        </p:spPr>
        <p:txBody>
          <a:bodyPr>
            <a:spAutoFit/>
          </a:bodyPr>
          <a:lstStyle/>
          <a:p>
            <a:pPr algn="ctr">
              <a:spcBef>
                <a:spcPct val="50000"/>
              </a:spcBef>
            </a:pPr>
            <a:r>
              <a:rPr lang="en-US" altLang="zh-CN" sz="1600" b="1"/>
              <a:t>Middle region of China</a:t>
            </a:r>
          </a:p>
        </p:txBody>
      </p:sp>
      <p:sp>
        <p:nvSpPr>
          <p:cNvPr id="23" name="Line 18"/>
          <p:cNvSpPr>
            <a:spLocks noChangeShapeType="1"/>
          </p:cNvSpPr>
          <p:nvPr/>
        </p:nvSpPr>
        <p:spPr bwMode="gray">
          <a:xfrm flipH="1" flipV="1">
            <a:off x="5280025" y="4983163"/>
            <a:ext cx="322263" cy="265112"/>
          </a:xfrm>
          <a:prstGeom prst="line">
            <a:avLst/>
          </a:prstGeom>
          <a:noFill/>
          <a:ln w="9525">
            <a:solidFill>
              <a:schemeClr val="tx1"/>
            </a:solidFill>
            <a:round/>
            <a:headEnd/>
            <a:tailEnd type="oval" w="med" len="med"/>
          </a:ln>
        </p:spPr>
        <p:txBody>
          <a:bodyPr wrap="none" anchor="ctr"/>
          <a:lstStyle/>
          <a:p>
            <a:endParaRPr lang="zh-CN" altLang="en-US"/>
          </a:p>
        </p:txBody>
      </p:sp>
      <p:sp>
        <p:nvSpPr>
          <p:cNvPr id="24" name="Text Box 21"/>
          <p:cNvSpPr txBox="1">
            <a:spLocks noChangeArrowheads="1"/>
          </p:cNvSpPr>
          <p:nvPr/>
        </p:nvSpPr>
        <p:spPr bwMode="black">
          <a:xfrm>
            <a:off x="5280025" y="5248275"/>
            <a:ext cx="815975" cy="584200"/>
          </a:xfrm>
          <a:prstGeom prst="rect">
            <a:avLst/>
          </a:prstGeom>
          <a:noFill/>
          <a:ln w="9525">
            <a:noFill/>
            <a:miter lim="800000"/>
            <a:headEnd/>
            <a:tailEnd/>
          </a:ln>
        </p:spPr>
        <p:txBody>
          <a:bodyPr>
            <a:spAutoFit/>
          </a:bodyPr>
          <a:lstStyle/>
          <a:p>
            <a:pPr algn="ctr">
              <a:spcBef>
                <a:spcPct val="50000"/>
              </a:spcBef>
            </a:pPr>
            <a:r>
              <a:rPr lang="en-US" altLang="zh-CN" sz="1600" b="1" dirty="0"/>
              <a:t>South China</a:t>
            </a:r>
          </a:p>
        </p:txBody>
      </p:sp>
      <p:pic>
        <p:nvPicPr>
          <p:cNvPr id="29" name="Picture 5" descr="9-周口危化品泄露事故救援"/>
          <p:cNvPicPr>
            <a:picLocks noChangeAspect="1" noChangeArrowheads="1"/>
          </p:cNvPicPr>
          <p:nvPr/>
        </p:nvPicPr>
        <p:blipFill>
          <a:blip r:embed="rId5" cstate="print"/>
          <a:srcRect/>
          <a:stretch>
            <a:fillRect/>
          </a:stretch>
        </p:blipFill>
        <p:spPr bwMode="auto">
          <a:xfrm>
            <a:off x="1455726" y="2133637"/>
            <a:ext cx="6886598" cy="3953256"/>
          </a:xfrm>
          <a:prstGeom prst="rect">
            <a:avLst/>
          </a:prstGeom>
          <a:noFill/>
        </p:spPr>
      </p:pic>
      <p:pic>
        <p:nvPicPr>
          <p:cNvPr id="31" name="Picture 2" descr="c:\users\MAXIAL~1\appdata\roaming\360se6\USERDA~1\Temp\U9692P~1.JP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705882" y="2166938"/>
            <a:ext cx="6386286" cy="4064000"/>
          </a:xfrm>
          <a:prstGeom prst="rect">
            <a:avLst/>
          </a:prstGeom>
          <a:noFill/>
          <a:extLst>
            <a:ext uri="{909E8E84-426E-40DD-AFC4-6F175D3DCCD1}">
              <a14:hiddenFill xmlns="" xmlns:a14="http://schemas.microsoft.com/office/drawing/2010/main">
                <a:solidFill>
                  <a:srgbClr val="FFFFFF"/>
                </a:solidFill>
              </a14:hiddenFill>
            </a:ext>
          </a:extLst>
        </p:spPr>
      </p:pic>
      <p:pic>
        <p:nvPicPr>
          <p:cNvPr id="1026" name="Picture 2" descr="G:\论坛展板\13年应急救援展版面设计（终稿）\写真\横小\nEO_IMG_外4.jpg"/>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1641568" y="2130462"/>
            <a:ext cx="6514913" cy="4047676"/>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3" presetClass="entr" presetSubtype="10" fill="hold" nodeType="afterEffect">
                                  <p:stCondLst>
                                    <p:cond delay="1000"/>
                                  </p:stCondLst>
                                  <p:childTnLst>
                                    <p:set>
                                      <p:cBhvr>
                                        <p:cTn id="12" dur="1" fill="hold">
                                          <p:stCondLst>
                                            <p:cond delay="0"/>
                                          </p:stCondLst>
                                        </p:cTn>
                                        <p:tgtEl>
                                          <p:spTgt spid="11283"/>
                                        </p:tgtEl>
                                        <p:attrNameLst>
                                          <p:attrName>style.visibility</p:attrName>
                                        </p:attrNameLst>
                                      </p:cBhvr>
                                      <p:to>
                                        <p:strVal val="visible"/>
                                      </p:to>
                                    </p:set>
                                    <p:animEffect transition="in" filter="blinds(horizontal)">
                                      <p:cBhvr>
                                        <p:cTn id="13" dur="500"/>
                                        <p:tgtEl>
                                          <p:spTgt spid="11283"/>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750"/>
                                        <p:tgtEl>
                                          <p:spTgt spid="1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750"/>
                                        <p:tgtEl>
                                          <p:spTgt spid="13"/>
                                        </p:tgtEl>
                                      </p:cBhvr>
                                    </p:animEffect>
                                  </p:childTnLst>
                                </p:cTn>
                              </p:par>
                            </p:childTnLst>
                          </p:cTn>
                        </p:par>
                        <p:par>
                          <p:cTn id="21" fill="hold">
                            <p:stCondLst>
                              <p:cond delay="2750"/>
                            </p:stCondLst>
                            <p:childTnLst>
                              <p:par>
                                <p:cTn id="22" presetID="10" presetClass="entr" presetSubtype="0" fill="hold" grpId="0" nodeType="afterEffect">
                                  <p:stCondLst>
                                    <p:cond delay="25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750"/>
                                        <p:tgtEl>
                                          <p:spTgt spid="16"/>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750"/>
                                        <p:tgtEl>
                                          <p:spTgt spid="15"/>
                                        </p:tgtEl>
                                      </p:cBhvr>
                                    </p:animEffect>
                                  </p:childTnLst>
                                </p:cTn>
                              </p:par>
                            </p:childTnLst>
                          </p:cTn>
                        </p:par>
                        <p:par>
                          <p:cTn id="28" fill="hold">
                            <p:stCondLst>
                              <p:cond delay="3750"/>
                            </p:stCondLst>
                            <p:childTnLst>
                              <p:par>
                                <p:cTn id="29" presetID="10" presetClass="entr" presetSubtype="0" fill="hold" grpId="0" nodeType="afterEffect">
                                  <p:stCondLst>
                                    <p:cond delay="25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750"/>
                                        <p:tgtEl>
                                          <p:spTgt spid="18"/>
                                        </p:tgtEl>
                                      </p:cBhvr>
                                    </p:animEffect>
                                  </p:childTnLst>
                                </p:cTn>
                              </p:par>
                              <p:par>
                                <p:cTn id="32" presetID="10" presetClass="entr" presetSubtype="0" fill="hold" grpId="0" nodeType="withEffect">
                                  <p:stCondLst>
                                    <p:cond delay="25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750"/>
                                        <p:tgtEl>
                                          <p:spTgt spid="17"/>
                                        </p:tgtEl>
                                      </p:cBhvr>
                                    </p:animEffect>
                                  </p:childTnLst>
                                </p:cTn>
                              </p:par>
                            </p:childTnLst>
                          </p:cTn>
                        </p:par>
                        <p:par>
                          <p:cTn id="35" fill="hold">
                            <p:stCondLst>
                              <p:cond delay="4750"/>
                            </p:stCondLst>
                            <p:childTnLst>
                              <p:par>
                                <p:cTn id="36" presetID="10" presetClass="entr" presetSubtype="0" fill="hold" grpId="0" nodeType="afterEffect">
                                  <p:stCondLst>
                                    <p:cond delay="25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750"/>
                                        <p:tgtEl>
                                          <p:spTgt spid="24"/>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750"/>
                                        <p:tgtEl>
                                          <p:spTgt spid="23"/>
                                        </p:tgtEl>
                                      </p:cBhvr>
                                    </p:animEffect>
                                  </p:childTnLst>
                                </p:cTn>
                              </p:par>
                            </p:childTnLst>
                          </p:cTn>
                        </p:par>
                        <p:par>
                          <p:cTn id="42" fill="hold">
                            <p:stCondLst>
                              <p:cond delay="5750"/>
                            </p:stCondLst>
                            <p:childTnLst>
                              <p:par>
                                <p:cTn id="43" presetID="10" presetClass="entr" presetSubtype="0" fill="hold" grpId="0" nodeType="afterEffect">
                                  <p:stCondLst>
                                    <p:cond delay="2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750"/>
                                        <p:tgtEl>
                                          <p:spTgt spid="22"/>
                                        </p:tgtEl>
                                      </p:cBhvr>
                                    </p:animEffect>
                                  </p:childTnLst>
                                </p:cTn>
                              </p:par>
                              <p:par>
                                <p:cTn id="46" presetID="10" presetClass="entr" presetSubtype="0" fill="hold" grpId="0" nodeType="withEffect">
                                  <p:stCondLst>
                                    <p:cond delay="25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750"/>
                                        <p:tgtEl>
                                          <p:spTgt spid="21"/>
                                        </p:tgtEl>
                                      </p:cBhvr>
                                    </p:animEffect>
                                  </p:childTnLst>
                                </p:cTn>
                              </p:par>
                            </p:childTnLst>
                          </p:cTn>
                        </p:par>
                        <p:par>
                          <p:cTn id="49" fill="hold">
                            <p:stCondLst>
                              <p:cond delay="6750"/>
                            </p:stCondLst>
                            <p:childTnLst>
                              <p:par>
                                <p:cTn id="50" presetID="10" presetClass="entr" presetSubtype="0" fill="hold" grpId="0" nodeType="afterEffect">
                                  <p:stCondLst>
                                    <p:cond delay="25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750"/>
                                        <p:tgtEl>
                                          <p:spTgt spid="20"/>
                                        </p:tgtEl>
                                      </p:cBhvr>
                                    </p:animEffect>
                                  </p:childTnLst>
                                </p:cTn>
                              </p:par>
                              <p:par>
                                <p:cTn id="53" presetID="10" presetClass="entr" presetSubtype="0" fill="hold" grpId="0" nodeType="withEffect">
                                  <p:stCondLst>
                                    <p:cond delay="25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750"/>
                                        <p:tgtEl>
                                          <p:spTgt spid="19"/>
                                        </p:tgtEl>
                                      </p:cBhvr>
                                    </p:animEffect>
                                  </p:childTnLst>
                                </p:cTn>
                              </p:par>
                            </p:childTnLst>
                          </p:cTn>
                        </p:par>
                        <p:par>
                          <p:cTn id="56" fill="hold">
                            <p:stCondLst>
                              <p:cond delay="7750"/>
                            </p:stCondLst>
                            <p:childTnLst>
                              <p:par>
                                <p:cTn id="57" presetID="1" presetClass="exit" presetSubtype="0" fill="hold" nodeType="afterEffect">
                                  <p:stCondLst>
                                    <p:cond delay="1500"/>
                                  </p:stCondLst>
                                  <p:childTnLst>
                                    <p:set>
                                      <p:cBhvr>
                                        <p:cTn id="58" dur="1" fill="hold">
                                          <p:stCondLst>
                                            <p:cond delay="0"/>
                                          </p:stCondLst>
                                        </p:cTn>
                                        <p:tgtEl>
                                          <p:spTgt spid="11283"/>
                                        </p:tgtEl>
                                        <p:attrNameLst>
                                          <p:attrName>style.visibility</p:attrName>
                                        </p:attrNameLst>
                                      </p:cBhvr>
                                      <p:to>
                                        <p:strVal val="hidden"/>
                                      </p:to>
                                    </p:set>
                                  </p:childTnLst>
                                </p:cTn>
                              </p:par>
                            </p:childTnLst>
                          </p:cTn>
                        </p:par>
                        <p:par>
                          <p:cTn id="59" fill="hold">
                            <p:stCondLst>
                              <p:cond delay="9250"/>
                            </p:stCondLst>
                            <p:childTnLst>
                              <p:par>
                                <p:cTn id="60" presetID="1" presetClass="exit" presetSubtype="0" fill="hold" grpId="1" nodeType="afterEffect">
                                  <p:stCondLst>
                                    <p:cond delay="0"/>
                                  </p:stCondLst>
                                  <p:childTnLst>
                                    <p:set>
                                      <p:cBhvr>
                                        <p:cTn id="61" dur="1" fill="hold">
                                          <p:stCondLst>
                                            <p:cond delay="0"/>
                                          </p:stCondLst>
                                        </p:cTn>
                                        <p:tgtEl>
                                          <p:spTgt spid="13"/>
                                        </p:tgtEl>
                                        <p:attrNameLst>
                                          <p:attrName>style.visibility</p:attrName>
                                        </p:attrNameLst>
                                      </p:cBhvr>
                                      <p:to>
                                        <p:strVal val="hidden"/>
                                      </p:to>
                                    </p:set>
                                  </p:childTnLst>
                                </p:cTn>
                              </p:par>
                            </p:childTnLst>
                          </p:cTn>
                        </p:par>
                        <p:par>
                          <p:cTn id="62" fill="hold">
                            <p:stCondLst>
                              <p:cond delay="9250"/>
                            </p:stCondLst>
                            <p:childTnLst>
                              <p:par>
                                <p:cTn id="63" presetID="1" presetClass="exit" presetSubtype="0" fill="hold" grpId="1" nodeType="afterEffect">
                                  <p:stCondLst>
                                    <p:cond delay="0"/>
                                  </p:stCondLst>
                                  <p:childTnLst>
                                    <p:set>
                                      <p:cBhvr>
                                        <p:cTn id="64" dur="1" fill="hold">
                                          <p:stCondLst>
                                            <p:cond delay="0"/>
                                          </p:stCondLst>
                                        </p:cTn>
                                        <p:tgtEl>
                                          <p:spTgt spid="14"/>
                                        </p:tgtEl>
                                        <p:attrNameLst>
                                          <p:attrName>style.visibility</p:attrName>
                                        </p:attrNameLst>
                                      </p:cBhvr>
                                      <p:to>
                                        <p:strVal val="hidden"/>
                                      </p:to>
                                    </p:set>
                                  </p:childTnLst>
                                </p:cTn>
                              </p:par>
                            </p:childTnLst>
                          </p:cTn>
                        </p:par>
                        <p:par>
                          <p:cTn id="65" fill="hold">
                            <p:stCondLst>
                              <p:cond delay="9250"/>
                            </p:stCondLst>
                            <p:childTnLst>
                              <p:par>
                                <p:cTn id="66" presetID="1" presetClass="exit" presetSubtype="0" fill="hold" grpId="1" nodeType="afterEffect">
                                  <p:stCondLst>
                                    <p:cond delay="0"/>
                                  </p:stCondLst>
                                  <p:childTnLst>
                                    <p:set>
                                      <p:cBhvr>
                                        <p:cTn id="67" dur="1" fill="hold">
                                          <p:stCondLst>
                                            <p:cond delay="0"/>
                                          </p:stCondLst>
                                        </p:cTn>
                                        <p:tgtEl>
                                          <p:spTgt spid="15"/>
                                        </p:tgtEl>
                                        <p:attrNameLst>
                                          <p:attrName>style.visibility</p:attrName>
                                        </p:attrNameLst>
                                      </p:cBhvr>
                                      <p:to>
                                        <p:strVal val="hidden"/>
                                      </p:to>
                                    </p:set>
                                  </p:childTnLst>
                                </p:cTn>
                              </p:par>
                            </p:childTnLst>
                          </p:cTn>
                        </p:par>
                        <p:par>
                          <p:cTn id="68" fill="hold">
                            <p:stCondLst>
                              <p:cond delay="9250"/>
                            </p:stCondLst>
                            <p:childTnLst>
                              <p:par>
                                <p:cTn id="69" presetID="1" presetClass="exit" presetSubtype="0" fill="hold" grpId="1" nodeType="afterEffect">
                                  <p:stCondLst>
                                    <p:cond delay="0"/>
                                  </p:stCondLst>
                                  <p:childTnLst>
                                    <p:set>
                                      <p:cBhvr>
                                        <p:cTn id="70" dur="1" fill="hold">
                                          <p:stCondLst>
                                            <p:cond delay="0"/>
                                          </p:stCondLst>
                                        </p:cTn>
                                        <p:tgtEl>
                                          <p:spTgt spid="16"/>
                                        </p:tgtEl>
                                        <p:attrNameLst>
                                          <p:attrName>style.visibility</p:attrName>
                                        </p:attrNameLst>
                                      </p:cBhvr>
                                      <p:to>
                                        <p:strVal val="hidden"/>
                                      </p:to>
                                    </p:set>
                                  </p:childTnLst>
                                </p:cTn>
                              </p:par>
                            </p:childTnLst>
                          </p:cTn>
                        </p:par>
                        <p:par>
                          <p:cTn id="71" fill="hold">
                            <p:stCondLst>
                              <p:cond delay="9250"/>
                            </p:stCondLst>
                            <p:childTnLst>
                              <p:par>
                                <p:cTn id="72" presetID="1" presetClass="exit" presetSubtype="0" fill="hold" grpId="1" nodeType="afterEffect">
                                  <p:stCondLst>
                                    <p:cond delay="0"/>
                                  </p:stCondLst>
                                  <p:childTnLst>
                                    <p:set>
                                      <p:cBhvr>
                                        <p:cTn id="73" dur="1" fill="hold">
                                          <p:stCondLst>
                                            <p:cond delay="0"/>
                                          </p:stCondLst>
                                        </p:cTn>
                                        <p:tgtEl>
                                          <p:spTgt spid="17"/>
                                        </p:tgtEl>
                                        <p:attrNameLst>
                                          <p:attrName>style.visibility</p:attrName>
                                        </p:attrNameLst>
                                      </p:cBhvr>
                                      <p:to>
                                        <p:strVal val="hidden"/>
                                      </p:to>
                                    </p:set>
                                  </p:childTnLst>
                                </p:cTn>
                              </p:par>
                            </p:childTnLst>
                          </p:cTn>
                        </p:par>
                        <p:par>
                          <p:cTn id="74" fill="hold">
                            <p:stCondLst>
                              <p:cond delay="9250"/>
                            </p:stCondLst>
                            <p:childTnLst>
                              <p:par>
                                <p:cTn id="75" presetID="1" presetClass="exit" presetSubtype="0" fill="hold" grpId="1" nodeType="afterEffect">
                                  <p:stCondLst>
                                    <p:cond delay="0"/>
                                  </p:stCondLst>
                                  <p:childTnLst>
                                    <p:set>
                                      <p:cBhvr>
                                        <p:cTn id="76" dur="1" fill="hold">
                                          <p:stCondLst>
                                            <p:cond delay="0"/>
                                          </p:stCondLst>
                                        </p:cTn>
                                        <p:tgtEl>
                                          <p:spTgt spid="18"/>
                                        </p:tgtEl>
                                        <p:attrNameLst>
                                          <p:attrName>style.visibility</p:attrName>
                                        </p:attrNameLst>
                                      </p:cBhvr>
                                      <p:to>
                                        <p:strVal val="hidden"/>
                                      </p:to>
                                    </p:set>
                                  </p:childTnLst>
                                </p:cTn>
                              </p:par>
                            </p:childTnLst>
                          </p:cTn>
                        </p:par>
                        <p:par>
                          <p:cTn id="77" fill="hold">
                            <p:stCondLst>
                              <p:cond delay="9250"/>
                            </p:stCondLst>
                            <p:childTnLst>
                              <p:par>
                                <p:cTn id="78" presetID="1" presetClass="exit" presetSubtype="0" fill="hold" grpId="1" nodeType="afterEffect">
                                  <p:stCondLst>
                                    <p:cond delay="0"/>
                                  </p:stCondLst>
                                  <p:childTnLst>
                                    <p:set>
                                      <p:cBhvr>
                                        <p:cTn id="79" dur="1" fill="hold">
                                          <p:stCondLst>
                                            <p:cond delay="0"/>
                                          </p:stCondLst>
                                        </p:cTn>
                                        <p:tgtEl>
                                          <p:spTgt spid="19"/>
                                        </p:tgtEl>
                                        <p:attrNameLst>
                                          <p:attrName>style.visibility</p:attrName>
                                        </p:attrNameLst>
                                      </p:cBhvr>
                                      <p:to>
                                        <p:strVal val="hidden"/>
                                      </p:to>
                                    </p:set>
                                  </p:childTnLst>
                                </p:cTn>
                              </p:par>
                            </p:childTnLst>
                          </p:cTn>
                        </p:par>
                        <p:par>
                          <p:cTn id="80" fill="hold">
                            <p:stCondLst>
                              <p:cond delay="9250"/>
                            </p:stCondLst>
                            <p:childTnLst>
                              <p:par>
                                <p:cTn id="81" presetID="1" presetClass="exit" presetSubtype="0" fill="hold" grpId="1" nodeType="afterEffect">
                                  <p:stCondLst>
                                    <p:cond delay="0"/>
                                  </p:stCondLst>
                                  <p:childTnLst>
                                    <p:set>
                                      <p:cBhvr>
                                        <p:cTn id="82" dur="1" fill="hold">
                                          <p:stCondLst>
                                            <p:cond delay="0"/>
                                          </p:stCondLst>
                                        </p:cTn>
                                        <p:tgtEl>
                                          <p:spTgt spid="20"/>
                                        </p:tgtEl>
                                        <p:attrNameLst>
                                          <p:attrName>style.visibility</p:attrName>
                                        </p:attrNameLst>
                                      </p:cBhvr>
                                      <p:to>
                                        <p:strVal val="hidden"/>
                                      </p:to>
                                    </p:set>
                                  </p:childTnLst>
                                </p:cTn>
                              </p:par>
                            </p:childTnLst>
                          </p:cTn>
                        </p:par>
                        <p:par>
                          <p:cTn id="83" fill="hold">
                            <p:stCondLst>
                              <p:cond delay="9250"/>
                            </p:stCondLst>
                            <p:childTnLst>
                              <p:par>
                                <p:cTn id="84" presetID="1" presetClass="exit" presetSubtype="0" fill="hold" grpId="1" nodeType="afterEffect">
                                  <p:stCondLst>
                                    <p:cond delay="0"/>
                                  </p:stCondLst>
                                  <p:childTnLst>
                                    <p:set>
                                      <p:cBhvr>
                                        <p:cTn id="85" dur="1" fill="hold">
                                          <p:stCondLst>
                                            <p:cond delay="0"/>
                                          </p:stCondLst>
                                        </p:cTn>
                                        <p:tgtEl>
                                          <p:spTgt spid="21"/>
                                        </p:tgtEl>
                                        <p:attrNameLst>
                                          <p:attrName>style.visibility</p:attrName>
                                        </p:attrNameLst>
                                      </p:cBhvr>
                                      <p:to>
                                        <p:strVal val="hidden"/>
                                      </p:to>
                                    </p:set>
                                  </p:childTnLst>
                                </p:cTn>
                              </p:par>
                            </p:childTnLst>
                          </p:cTn>
                        </p:par>
                        <p:par>
                          <p:cTn id="86" fill="hold">
                            <p:stCondLst>
                              <p:cond delay="9250"/>
                            </p:stCondLst>
                            <p:childTnLst>
                              <p:par>
                                <p:cTn id="87" presetID="1" presetClass="exit" presetSubtype="0" fill="hold" grpId="1" nodeType="afterEffect">
                                  <p:stCondLst>
                                    <p:cond delay="0"/>
                                  </p:stCondLst>
                                  <p:childTnLst>
                                    <p:set>
                                      <p:cBhvr>
                                        <p:cTn id="88" dur="1" fill="hold">
                                          <p:stCondLst>
                                            <p:cond delay="0"/>
                                          </p:stCondLst>
                                        </p:cTn>
                                        <p:tgtEl>
                                          <p:spTgt spid="22"/>
                                        </p:tgtEl>
                                        <p:attrNameLst>
                                          <p:attrName>style.visibility</p:attrName>
                                        </p:attrNameLst>
                                      </p:cBhvr>
                                      <p:to>
                                        <p:strVal val="hidden"/>
                                      </p:to>
                                    </p:set>
                                  </p:childTnLst>
                                </p:cTn>
                              </p:par>
                            </p:childTnLst>
                          </p:cTn>
                        </p:par>
                        <p:par>
                          <p:cTn id="89" fill="hold">
                            <p:stCondLst>
                              <p:cond delay="9250"/>
                            </p:stCondLst>
                            <p:childTnLst>
                              <p:par>
                                <p:cTn id="90" presetID="1" presetClass="exit" presetSubtype="0" fill="hold" grpId="1" nodeType="afterEffect">
                                  <p:stCondLst>
                                    <p:cond delay="0"/>
                                  </p:stCondLst>
                                  <p:childTnLst>
                                    <p:set>
                                      <p:cBhvr>
                                        <p:cTn id="91" dur="1" fill="hold">
                                          <p:stCondLst>
                                            <p:cond delay="0"/>
                                          </p:stCondLst>
                                        </p:cTn>
                                        <p:tgtEl>
                                          <p:spTgt spid="23"/>
                                        </p:tgtEl>
                                        <p:attrNameLst>
                                          <p:attrName>style.visibility</p:attrName>
                                        </p:attrNameLst>
                                      </p:cBhvr>
                                      <p:to>
                                        <p:strVal val="hidden"/>
                                      </p:to>
                                    </p:set>
                                  </p:childTnLst>
                                </p:cTn>
                              </p:par>
                            </p:childTnLst>
                          </p:cTn>
                        </p:par>
                        <p:par>
                          <p:cTn id="92" fill="hold">
                            <p:stCondLst>
                              <p:cond delay="9250"/>
                            </p:stCondLst>
                            <p:childTnLst>
                              <p:par>
                                <p:cTn id="93" presetID="1" presetClass="exit" presetSubtype="0" fill="hold" grpId="1" nodeType="afterEffect">
                                  <p:stCondLst>
                                    <p:cond delay="0"/>
                                  </p:stCondLst>
                                  <p:childTnLst>
                                    <p:set>
                                      <p:cBhvr>
                                        <p:cTn id="94" dur="1" fill="hold">
                                          <p:stCondLst>
                                            <p:cond delay="0"/>
                                          </p:stCondLst>
                                        </p:cTn>
                                        <p:tgtEl>
                                          <p:spTgt spid="24"/>
                                        </p:tgtEl>
                                        <p:attrNameLst>
                                          <p:attrName>style.visibility</p:attrName>
                                        </p:attrNameLst>
                                      </p:cBhvr>
                                      <p:to>
                                        <p:strVal val="hidden"/>
                                      </p:to>
                                    </p:set>
                                  </p:childTnLst>
                                </p:cTn>
                              </p:par>
                            </p:childTnLst>
                          </p:cTn>
                        </p:par>
                        <p:par>
                          <p:cTn id="95" fill="hold">
                            <p:stCondLst>
                              <p:cond delay="9250"/>
                            </p:stCondLst>
                            <p:childTnLst>
                              <p:par>
                                <p:cTn id="96" presetID="21" presetClass="entr" presetSubtype="1" fill="hold" nodeType="afterEffect">
                                  <p:stCondLst>
                                    <p:cond delay="0"/>
                                  </p:stCondLst>
                                  <p:childTnLst>
                                    <p:set>
                                      <p:cBhvr>
                                        <p:cTn id="97" dur="1" fill="hold">
                                          <p:stCondLst>
                                            <p:cond delay="0"/>
                                          </p:stCondLst>
                                        </p:cTn>
                                        <p:tgtEl>
                                          <p:spTgt spid="1026"/>
                                        </p:tgtEl>
                                        <p:attrNameLst>
                                          <p:attrName>style.visibility</p:attrName>
                                        </p:attrNameLst>
                                      </p:cBhvr>
                                      <p:to>
                                        <p:strVal val="visible"/>
                                      </p:to>
                                    </p:set>
                                    <p:animEffect transition="in" filter="wheel(1)">
                                      <p:cBhvr>
                                        <p:cTn id="98" dur="500"/>
                                        <p:tgtEl>
                                          <p:spTgt spid="1026"/>
                                        </p:tgtEl>
                                      </p:cBhvr>
                                    </p:animEffect>
                                  </p:childTnLst>
                                </p:cTn>
                              </p:par>
                            </p:childTnLst>
                          </p:cTn>
                        </p:par>
                        <p:par>
                          <p:cTn id="99" fill="hold">
                            <p:stCondLst>
                              <p:cond delay="9750"/>
                            </p:stCondLst>
                            <p:childTnLst>
                              <p:par>
                                <p:cTn id="100" presetID="1" presetClass="exit" presetSubtype="0" fill="hold" nodeType="afterEffect">
                                  <p:stCondLst>
                                    <p:cond delay="1500"/>
                                  </p:stCondLst>
                                  <p:childTnLst>
                                    <p:set>
                                      <p:cBhvr>
                                        <p:cTn id="101" dur="1" fill="hold">
                                          <p:stCondLst>
                                            <p:cond delay="0"/>
                                          </p:stCondLst>
                                        </p:cTn>
                                        <p:tgtEl>
                                          <p:spTgt spid="1026"/>
                                        </p:tgtEl>
                                        <p:attrNameLst>
                                          <p:attrName>style.visibility</p:attrName>
                                        </p:attrNameLst>
                                      </p:cBhvr>
                                      <p:to>
                                        <p:strVal val="hidden"/>
                                      </p:to>
                                    </p:set>
                                  </p:childTnLst>
                                </p:cTn>
                              </p:par>
                            </p:childTnLst>
                          </p:cTn>
                        </p:par>
                        <p:par>
                          <p:cTn id="102" fill="hold">
                            <p:stCondLst>
                              <p:cond delay="11250"/>
                            </p:stCondLst>
                            <p:childTnLst>
                              <p:par>
                                <p:cTn id="103" presetID="53" presetClass="entr" presetSubtype="16" fill="hold" nodeType="afterEffect">
                                  <p:stCondLst>
                                    <p:cond delay="250"/>
                                  </p:stCondLst>
                                  <p:childTnLst>
                                    <p:set>
                                      <p:cBhvr>
                                        <p:cTn id="104" dur="1" fill="hold">
                                          <p:stCondLst>
                                            <p:cond delay="0"/>
                                          </p:stCondLst>
                                        </p:cTn>
                                        <p:tgtEl>
                                          <p:spTgt spid="29"/>
                                        </p:tgtEl>
                                        <p:attrNameLst>
                                          <p:attrName>style.visibility</p:attrName>
                                        </p:attrNameLst>
                                      </p:cBhvr>
                                      <p:to>
                                        <p:strVal val="visible"/>
                                      </p:to>
                                    </p:set>
                                    <p:anim calcmode="lin" valueType="num">
                                      <p:cBhvr>
                                        <p:cTn id="105" dur="500" fill="hold"/>
                                        <p:tgtEl>
                                          <p:spTgt spid="29"/>
                                        </p:tgtEl>
                                        <p:attrNameLst>
                                          <p:attrName>ppt_w</p:attrName>
                                        </p:attrNameLst>
                                      </p:cBhvr>
                                      <p:tavLst>
                                        <p:tav tm="0">
                                          <p:val>
                                            <p:fltVal val="0"/>
                                          </p:val>
                                        </p:tav>
                                        <p:tav tm="100000">
                                          <p:val>
                                            <p:strVal val="#ppt_w"/>
                                          </p:val>
                                        </p:tav>
                                      </p:tavLst>
                                    </p:anim>
                                    <p:anim calcmode="lin" valueType="num">
                                      <p:cBhvr>
                                        <p:cTn id="106" dur="500" fill="hold"/>
                                        <p:tgtEl>
                                          <p:spTgt spid="29"/>
                                        </p:tgtEl>
                                        <p:attrNameLst>
                                          <p:attrName>ppt_h</p:attrName>
                                        </p:attrNameLst>
                                      </p:cBhvr>
                                      <p:tavLst>
                                        <p:tav tm="0">
                                          <p:val>
                                            <p:fltVal val="0"/>
                                          </p:val>
                                        </p:tav>
                                        <p:tav tm="100000">
                                          <p:val>
                                            <p:strVal val="#ppt_h"/>
                                          </p:val>
                                        </p:tav>
                                      </p:tavLst>
                                    </p:anim>
                                    <p:animEffect transition="in" filter="fade">
                                      <p:cBhvr>
                                        <p:cTn id="107" dur="500"/>
                                        <p:tgtEl>
                                          <p:spTgt spid="29"/>
                                        </p:tgtEl>
                                      </p:cBhvr>
                                    </p:animEffect>
                                  </p:childTnLst>
                                </p:cTn>
                              </p:par>
                            </p:childTnLst>
                          </p:cTn>
                        </p:par>
                        <p:par>
                          <p:cTn id="108" fill="hold">
                            <p:stCondLst>
                              <p:cond delay="12000"/>
                            </p:stCondLst>
                            <p:childTnLst>
                              <p:par>
                                <p:cTn id="109" presetID="1" presetClass="exit" presetSubtype="0" fill="hold" nodeType="afterEffect">
                                  <p:stCondLst>
                                    <p:cond delay="2000"/>
                                  </p:stCondLst>
                                  <p:childTnLst>
                                    <p:set>
                                      <p:cBhvr>
                                        <p:cTn id="110" dur="1" fill="hold">
                                          <p:stCondLst>
                                            <p:cond delay="0"/>
                                          </p:stCondLst>
                                        </p:cTn>
                                        <p:tgtEl>
                                          <p:spTgt spid="29"/>
                                        </p:tgtEl>
                                        <p:attrNameLst>
                                          <p:attrName>style.visibility</p:attrName>
                                        </p:attrNameLst>
                                      </p:cBhvr>
                                      <p:to>
                                        <p:strVal val="hidden"/>
                                      </p:to>
                                    </p:set>
                                  </p:childTnLst>
                                </p:cTn>
                              </p:par>
                            </p:childTnLst>
                          </p:cTn>
                        </p:par>
                        <p:par>
                          <p:cTn id="111" fill="hold">
                            <p:stCondLst>
                              <p:cond delay="14000"/>
                            </p:stCondLst>
                            <p:childTnLst>
                              <p:par>
                                <p:cTn id="112" presetID="22" presetClass="entr" presetSubtype="8" fill="hold" nodeType="afterEffect">
                                  <p:stCondLst>
                                    <p:cond delay="0"/>
                                  </p:stCondLst>
                                  <p:childTnLst>
                                    <p:set>
                                      <p:cBhvr>
                                        <p:cTn id="113" dur="1" fill="hold">
                                          <p:stCondLst>
                                            <p:cond delay="0"/>
                                          </p:stCondLst>
                                        </p:cTn>
                                        <p:tgtEl>
                                          <p:spTgt spid="31"/>
                                        </p:tgtEl>
                                        <p:attrNameLst>
                                          <p:attrName>style.visibility</p:attrName>
                                        </p:attrNameLst>
                                      </p:cBhvr>
                                      <p:to>
                                        <p:strVal val="visible"/>
                                      </p:to>
                                    </p:set>
                                    <p:animEffect transition="in" filter="wipe(left)">
                                      <p:cBhvr>
                                        <p:cTn id="11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animBg="1"/>
      <p:bldP spid="13" grpId="1" animBg="1"/>
      <p:bldP spid="14" grpId="0"/>
      <p:bldP spid="14" grpId="1"/>
      <p:bldP spid="15" grpId="0" animBg="1"/>
      <p:bldP spid="15" grpId="1" animBg="1"/>
      <p:bldP spid="16" grpId="0"/>
      <p:bldP spid="16" grpId="1"/>
      <p:bldP spid="17" grpId="0" animBg="1"/>
      <p:bldP spid="17" grpId="1" animBg="1"/>
      <p:bldP spid="18" grpId="0"/>
      <p:bldP spid="18" grpId="1"/>
      <p:bldP spid="19" grpId="0" animBg="1"/>
      <p:bldP spid="19" grpId="1" animBg="1"/>
      <p:bldP spid="20" grpId="0"/>
      <p:bldP spid="20" grpId="1"/>
      <p:bldP spid="21" grpId="0" animBg="1"/>
      <p:bldP spid="21" grpId="1" animBg="1"/>
      <p:bldP spid="22" grpId="0"/>
      <p:bldP spid="22" grpId="1"/>
      <p:bldP spid="23" grpId="0" animBg="1"/>
      <p:bldP spid="23" grpId="1" animBg="1"/>
      <p:bldP spid="24" grpId="0"/>
      <p:bldP spid="2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345159" y="1700808"/>
            <a:ext cx="6530498" cy="453134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3318" name="Picture 6" descr="H:\典型事故照片\武隆山体滑坡2.JPG"/>
          <p:cNvPicPr>
            <a:picLocks noChangeAspect="1" noChangeArrowheads="1"/>
          </p:cNvPicPr>
          <p:nvPr/>
        </p:nvPicPr>
        <p:blipFill>
          <a:blip r:embed="rId4" cstate="print"/>
          <a:srcRect/>
          <a:stretch>
            <a:fillRect/>
          </a:stretch>
        </p:blipFill>
        <p:spPr bwMode="auto">
          <a:xfrm>
            <a:off x="1353582" y="1700808"/>
            <a:ext cx="6530498" cy="4364975"/>
          </a:xfrm>
          <a:prstGeom prst="rect">
            <a:avLst/>
          </a:prstGeom>
          <a:noFill/>
        </p:spPr>
      </p:pic>
      <p:sp>
        <p:nvSpPr>
          <p:cNvPr id="7" name="矩形 4">
            <a:hlinkClick r:id="rId5" action="ppaction://hlinkfile"/>
          </p:cNvPr>
          <p:cNvSpPr>
            <a:spLocks noChangeArrowheads="1"/>
          </p:cNvSpPr>
          <p:nvPr/>
        </p:nvSpPr>
        <p:spPr bwMode="auto">
          <a:xfrm>
            <a:off x="1062038" y="1068388"/>
            <a:ext cx="7113587" cy="461962"/>
          </a:xfrm>
          <a:prstGeom prst="rect">
            <a:avLst/>
          </a:prstGeom>
          <a:noFill/>
          <a:ln w="9525">
            <a:noFill/>
            <a:miter lim="800000"/>
            <a:headEnd/>
            <a:tailEnd/>
          </a:ln>
        </p:spPr>
        <p:txBody>
          <a:bodyPr>
            <a:spAutoFit/>
          </a:bodyPr>
          <a:lstStyle/>
          <a:p>
            <a:pPr algn="just">
              <a:spcBef>
                <a:spcPct val="25000"/>
              </a:spcBef>
              <a:spcAft>
                <a:spcPct val="25000"/>
              </a:spcAft>
            </a:pPr>
            <a:r>
              <a:rPr lang="zh-CN" altLang="en-US" sz="2400" dirty="0">
                <a:solidFill>
                  <a:srgbClr val="A90815"/>
                </a:solidFill>
                <a:latin typeface="微软雅黑" pitchFamily="34" charset="-122"/>
                <a:ea typeface="微软雅黑" pitchFamily="34" charset="-122"/>
              </a:rPr>
              <a:t>④</a:t>
            </a:r>
            <a:r>
              <a:rPr lang="en-US" altLang="zh-CN" sz="2400" dirty="0">
                <a:solidFill>
                  <a:srgbClr val="A90815"/>
                </a:solidFill>
                <a:latin typeface="微软雅黑" pitchFamily="34" charset="-122"/>
                <a:ea typeface="微软雅黑" pitchFamily="34" charset="-122"/>
              </a:rPr>
              <a:t>experts meeting system</a:t>
            </a:r>
            <a:endParaRPr lang="zh-CN" altLang="zh-CN" sz="2400" dirty="0">
              <a:solidFill>
                <a:srgbClr val="A90815"/>
              </a:solidFill>
              <a:latin typeface="微软雅黑" pitchFamily="34" charset="-122"/>
              <a:ea typeface="微软雅黑" pitchFamily="34" charset="-122"/>
            </a:endParaRPr>
          </a:p>
        </p:txBody>
      </p:sp>
      <p:sp>
        <p:nvSpPr>
          <p:cNvPr id="14" name="矩形 4">
            <a:hlinkClick r:id="rId5" action="ppaction://hlinkfile"/>
          </p:cNvPr>
          <p:cNvSpPr>
            <a:spLocks noChangeArrowheads="1"/>
          </p:cNvSpPr>
          <p:nvPr/>
        </p:nvSpPr>
        <p:spPr bwMode="auto">
          <a:xfrm>
            <a:off x="294481" y="3506524"/>
            <a:ext cx="8648699" cy="523220"/>
          </a:xfrm>
          <a:prstGeom prst="rect">
            <a:avLst/>
          </a:prstGeom>
          <a:noFill/>
          <a:ln w="9525">
            <a:noFill/>
            <a:miter lim="800000"/>
            <a:headEnd/>
            <a:tailEnd/>
          </a:ln>
        </p:spPr>
        <p:txBody>
          <a:bodyPr wrap="square">
            <a:spAutoFit/>
          </a:bodyPr>
          <a:lstStyle/>
          <a:p>
            <a:pPr algn="just">
              <a:spcBef>
                <a:spcPct val="25000"/>
              </a:spcBef>
              <a:spcAft>
                <a:spcPct val="25000"/>
              </a:spcAft>
            </a:pPr>
            <a:r>
              <a:rPr lang="en-US" altLang="zh-CN" sz="2800" b="1" dirty="0" smtClean="0">
                <a:latin typeface="微软雅黑" pitchFamily="34" charset="-122"/>
                <a:ea typeface="微软雅黑" pitchFamily="34" charset="-122"/>
              </a:rPr>
              <a:t>Experts:   Decision &amp; Making and </a:t>
            </a:r>
            <a:r>
              <a:rPr lang="en-US" altLang="zh-CN" sz="2800" b="1" dirty="0" err="1" smtClean="0">
                <a:latin typeface="微软雅黑" pitchFamily="34" charset="-122"/>
                <a:ea typeface="微软雅黑" pitchFamily="34" charset="-122"/>
              </a:rPr>
              <a:t>Consulation</a:t>
            </a:r>
            <a:endParaRPr lang="zh-CN" altLang="zh-CN" sz="2800" b="1" dirty="0">
              <a:latin typeface="微软雅黑" pitchFamily="34" charset="-122"/>
              <a:ea typeface="微软雅黑" pitchFamily="34" charset="-122"/>
            </a:endParaRPr>
          </a:p>
        </p:txBody>
      </p:sp>
      <p:pic>
        <p:nvPicPr>
          <p:cNvPr id="2054" name="Picture 6" descr="c:\users\MAXIAL~1\appdata\roaming\360se6\USERDA~1\Temp\126348~1.JP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298389" y="1705660"/>
            <a:ext cx="6568264" cy="4361329"/>
          </a:xfrm>
          <a:prstGeom prst="rect">
            <a:avLst/>
          </a:prstGeom>
          <a:noFill/>
          <a:extLst>
            <a:ext uri="{909E8E84-426E-40DD-AFC4-6F175D3DCCD1}">
              <a14:hiddenFill xmlns="" xmlns:a14="http://schemas.microsoft.com/office/drawing/2010/main">
                <a:solidFill>
                  <a:srgbClr val="FFFFFF"/>
                </a:solidFill>
              </a14:hiddenFill>
            </a:ext>
          </a:extLst>
        </p:spPr>
      </p:pic>
      <p:pic>
        <p:nvPicPr>
          <p:cNvPr id="30730" name="Picture 10" descr="c:\users\BALIC2~1\appdata\roaming\360se6\USERDA~1\Temp\2AF5C9~1.JPG"/>
          <p:cNvPicPr>
            <a:picLocks noChangeAspect="1" noChangeArrowheads="1"/>
          </p:cNvPicPr>
          <p:nvPr/>
        </p:nvPicPr>
        <p:blipFill>
          <a:blip r:embed="rId7" cstate="print"/>
          <a:srcRect/>
          <a:stretch>
            <a:fillRect/>
          </a:stretch>
        </p:blipFill>
        <p:spPr bwMode="auto">
          <a:xfrm>
            <a:off x="1286859" y="1705660"/>
            <a:ext cx="6663944" cy="4531341"/>
          </a:xfrm>
          <a:prstGeom prst="rect">
            <a:avLst/>
          </a:prstGeom>
          <a:noFill/>
        </p:spPr>
      </p:pic>
      <p:pic>
        <p:nvPicPr>
          <p:cNvPr id="2050" name="Picture 2" descr="c:\users\MAXIAL~1\appdata\roaming\360se6\USERDA~1\Temp\n8135038.jpg"/>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1175743" y="1700808"/>
            <a:ext cx="6813556" cy="4526489"/>
          </a:xfrm>
          <a:prstGeom prst="rect">
            <a:avLst/>
          </a:prstGeom>
          <a:noFill/>
          <a:extLst>
            <a:ext uri="{909E8E84-426E-40DD-AFC4-6F175D3DCCD1}">
              <a14:hiddenFill xmlns="" xmlns:a14="http://schemas.microsoft.com/office/drawing/2010/main">
                <a:solidFill>
                  <a:srgbClr val="FFFFFF"/>
                </a:solidFill>
              </a14:hiddenFill>
            </a:ext>
          </a:extLst>
        </p:spPr>
      </p:pic>
      <p:pic>
        <p:nvPicPr>
          <p:cNvPr id="2052" name="Picture 4" descr="c:\users\MAXIAL~1\appdata\roaming\360se6\USERDA~1\Temp\0.jpg"/>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1203629" y="1697360"/>
            <a:ext cx="6813557" cy="4486613"/>
          </a:xfrm>
          <a:prstGeom prst="rect">
            <a:avLst/>
          </a:prstGeom>
          <a:noFill/>
          <a:extLst>
            <a:ext uri="{909E8E84-426E-40DD-AFC4-6F175D3DCCD1}">
              <a14:hiddenFill xmlns="" xmlns:a14="http://schemas.microsoft.com/office/drawing/2010/main">
                <a:solidFill>
                  <a:srgbClr val="FFFFFF"/>
                </a:solidFill>
              </a14:hiddenFill>
            </a:ext>
          </a:extLst>
        </p:spPr>
      </p:pic>
      <p:pic>
        <p:nvPicPr>
          <p:cNvPr id="30735" name="Picture 15"/>
          <p:cNvPicPr>
            <a:picLocks noChangeAspect="1" noChangeArrowheads="1"/>
          </p:cNvPicPr>
          <p:nvPr/>
        </p:nvPicPr>
        <p:blipFill>
          <a:blip r:embed="rId10" cstate="print"/>
          <a:srcRect/>
          <a:stretch>
            <a:fillRect/>
          </a:stretch>
        </p:blipFill>
        <p:spPr bwMode="auto">
          <a:xfrm>
            <a:off x="1198109" y="1728232"/>
            <a:ext cx="6841443" cy="4503917"/>
          </a:xfrm>
          <a:prstGeom prst="rect">
            <a:avLst/>
          </a:prstGeom>
          <a:noFill/>
          <a:ln w="9525">
            <a:noFill/>
            <a:miter lim="800000"/>
            <a:headEnd/>
            <a:tailEnd/>
          </a:ln>
          <a:effectLst/>
        </p:spPr>
      </p:pic>
      <p:pic>
        <p:nvPicPr>
          <p:cNvPr id="30737" name="Picture 17" descr="c:\users\BALIC2~1\appdata\roaming\360se6\USERDA~1\Temp\131018~1.JPG"/>
          <p:cNvPicPr>
            <a:picLocks noChangeAspect="1" noChangeArrowheads="1"/>
          </p:cNvPicPr>
          <p:nvPr/>
        </p:nvPicPr>
        <p:blipFill>
          <a:blip r:embed="rId11" cstate="print"/>
          <a:srcRect/>
          <a:stretch>
            <a:fillRect/>
          </a:stretch>
        </p:blipFill>
        <p:spPr bwMode="auto">
          <a:xfrm>
            <a:off x="1198109" y="1730657"/>
            <a:ext cx="6901845" cy="4499065"/>
          </a:xfrm>
          <a:prstGeom prst="rect">
            <a:avLst/>
          </a:prstGeom>
          <a:noFill/>
        </p:spPr>
      </p:pic>
      <p:pic>
        <p:nvPicPr>
          <p:cNvPr id="30728" name="Picture 8" descr="c:\users\BALIC2~1\appdata\roaming\360se6\USERDA~1\Temp\911193~1.JPG"/>
          <p:cNvPicPr>
            <a:picLocks noChangeAspect="1" noChangeArrowheads="1"/>
          </p:cNvPicPr>
          <p:nvPr/>
        </p:nvPicPr>
        <p:blipFill>
          <a:blip r:embed="rId12" cstate="print"/>
          <a:srcRect/>
          <a:stretch>
            <a:fillRect/>
          </a:stretch>
        </p:blipFill>
        <p:spPr bwMode="auto">
          <a:xfrm>
            <a:off x="1094310" y="1714890"/>
            <a:ext cx="6979004" cy="4530597"/>
          </a:xfrm>
          <a:prstGeom prst="rect">
            <a:avLst/>
          </a:prstGeom>
          <a:noFill/>
        </p:spPr>
      </p:pic>
      <p:pic>
        <p:nvPicPr>
          <p:cNvPr id="30726" name="Picture 6" descr="c:\users\BALIC2~1\appdata\roaming\360se6\USERDA~1\Temp\U_1891~1.JPG"/>
          <p:cNvPicPr>
            <a:picLocks noChangeAspect="1" noChangeArrowheads="1"/>
          </p:cNvPicPr>
          <p:nvPr/>
        </p:nvPicPr>
        <p:blipFill>
          <a:blip r:embed="rId13" cstate="print"/>
          <a:srcRect/>
          <a:stretch>
            <a:fillRect/>
          </a:stretch>
        </p:blipFill>
        <p:spPr bwMode="auto">
          <a:xfrm>
            <a:off x="1107868" y="1735966"/>
            <a:ext cx="6992086" cy="4514829"/>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par>
                                <p:cTn id="8" presetID="54" presetClass="entr" presetSubtype="0" accel="10000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 calcmode="lin" valueType="num">
                                      <p:cBhvr>
                                        <p:cTn id="10" dur="750" fill="hold"/>
                                        <p:tgtEl>
                                          <p:spTgt spid="1026"/>
                                        </p:tgtEl>
                                        <p:attrNameLst>
                                          <p:attrName>ppt_w</p:attrName>
                                        </p:attrNameLst>
                                      </p:cBhvr>
                                      <p:tavLst>
                                        <p:tav tm="0">
                                          <p:val>
                                            <p:strVal val="#ppt_w*0.05"/>
                                          </p:val>
                                        </p:tav>
                                        <p:tav tm="100000">
                                          <p:val>
                                            <p:strVal val="#ppt_w"/>
                                          </p:val>
                                        </p:tav>
                                      </p:tavLst>
                                    </p:anim>
                                    <p:anim calcmode="lin" valueType="num">
                                      <p:cBhvr>
                                        <p:cTn id="11" dur="750" fill="hold"/>
                                        <p:tgtEl>
                                          <p:spTgt spid="1026"/>
                                        </p:tgtEl>
                                        <p:attrNameLst>
                                          <p:attrName>ppt_h</p:attrName>
                                        </p:attrNameLst>
                                      </p:cBhvr>
                                      <p:tavLst>
                                        <p:tav tm="0">
                                          <p:val>
                                            <p:strVal val="#ppt_h"/>
                                          </p:val>
                                        </p:tav>
                                        <p:tav tm="100000">
                                          <p:val>
                                            <p:strVal val="#ppt_h"/>
                                          </p:val>
                                        </p:tav>
                                      </p:tavLst>
                                    </p:anim>
                                    <p:anim calcmode="lin" valueType="num">
                                      <p:cBhvr>
                                        <p:cTn id="12" dur="750" fill="hold"/>
                                        <p:tgtEl>
                                          <p:spTgt spid="1026"/>
                                        </p:tgtEl>
                                        <p:attrNameLst>
                                          <p:attrName>ppt_x</p:attrName>
                                        </p:attrNameLst>
                                      </p:cBhvr>
                                      <p:tavLst>
                                        <p:tav tm="0">
                                          <p:val>
                                            <p:strVal val="#ppt_x-.2"/>
                                          </p:val>
                                        </p:tav>
                                        <p:tav tm="100000">
                                          <p:val>
                                            <p:strVal val="#ppt_x"/>
                                          </p:val>
                                        </p:tav>
                                      </p:tavLst>
                                    </p:anim>
                                    <p:anim calcmode="lin" valueType="num">
                                      <p:cBhvr>
                                        <p:cTn id="13" dur="750" fill="hold"/>
                                        <p:tgtEl>
                                          <p:spTgt spid="1026"/>
                                        </p:tgtEl>
                                        <p:attrNameLst>
                                          <p:attrName>ppt_y</p:attrName>
                                        </p:attrNameLst>
                                      </p:cBhvr>
                                      <p:tavLst>
                                        <p:tav tm="0">
                                          <p:val>
                                            <p:strVal val="#ppt_y"/>
                                          </p:val>
                                        </p:tav>
                                        <p:tav tm="100000">
                                          <p:val>
                                            <p:strVal val="#ppt_y"/>
                                          </p:val>
                                        </p:tav>
                                      </p:tavLst>
                                    </p:anim>
                                    <p:animEffect transition="in" filter="fade">
                                      <p:cBhvr>
                                        <p:cTn id="14" dur="750"/>
                                        <p:tgtEl>
                                          <p:spTgt spid="1026"/>
                                        </p:tgtEl>
                                      </p:cBhvr>
                                    </p:animEffect>
                                  </p:childTnLst>
                                </p:cTn>
                              </p:par>
                            </p:childTnLst>
                          </p:cTn>
                        </p:par>
                        <p:par>
                          <p:cTn id="15" fill="hold">
                            <p:stCondLst>
                              <p:cond delay="750"/>
                            </p:stCondLst>
                            <p:childTnLst>
                              <p:par>
                                <p:cTn id="16" presetID="1" presetClass="exit" presetSubtype="0" fill="hold" nodeType="afterEffect">
                                  <p:stCondLst>
                                    <p:cond delay="1000"/>
                                  </p:stCondLst>
                                  <p:childTnLst>
                                    <p:set>
                                      <p:cBhvr>
                                        <p:cTn id="17" dur="1" fill="hold">
                                          <p:stCondLst>
                                            <p:cond delay="0"/>
                                          </p:stCondLst>
                                        </p:cTn>
                                        <p:tgtEl>
                                          <p:spTgt spid="1026"/>
                                        </p:tgtEl>
                                        <p:attrNameLst>
                                          <p:attrName>style.visibility</p:attrName>
                                        </p:attrNameLst>
                                      </p:cBhvr>
                                      <p:to>
                                        <p:strVal val="hidden"/>
                                      </p:to>
                                    </p:set>
                                  </p:childTnLst>
                                </p:cTn>
                              </p:par>
                            </p:childTnLst>
                          </p:cTn>
                        </p:par>
                        <p:par>
                          <p:cTn id="18" fill="hold">
                            <p:stCondLst>
                              <p:cond delay="1750"/>
                            </p:stCondLst>
                            <p:childTnLst>
                              <p:par>
                                <p:cTn id="19" presetID="54" presetClass="entr" presetSubtype="0" accel="100000" fill="hold" nodeType="afterEffect">
                                  <p:stCondLst>
                                    <p:cond delay="0"/>
                                  </p:stCondLst>
                                  <p:childTnLst>
                                    <p:set>
                                      <p:cBhvr>
                                        <p:cTn id="20" dur="1" fill="hold">
                                          <p:stCondLst>
                                            <p:cond delay="0"/>
                                          </p:stCondLst>
                                        </p:cTn>
                                        <p:tgtEl>
                                          <p:spTgt spid="13318"/>
                                        </p:tgtEl>
                                        <p:attrNameLst>
                                          <p:attrName>style.visibility</p:attrName>
                                        </p:attrNameLst>
                                      </p:cBhvr>
                                      <p:to>
                                        <p:strVal val="visible"/>
                                      </p:to>
                                    </p:set>
                                    <p:anim calcmode="lin" valueType="num">
                                      <p:cBhvr>
                                        <p:cTn id="21" dur="750" fill="hold"/>
                                        <p:tgtEl>
                                          <p:spTgt spid="13318"/>
                                        </p:tgtEl>
                                        <p:attrNameLst>
                                          <p:attrName>ppt_w</p:attrName>
                                        </p:attrNameLst>
                                      </p:cBhvr>
                                      <p:tavLst>
                                        <p:tav tm="0">
                                          <p:val>
                                            <p:strVal val="#ppt_w*0.05"/>
                                          </p:val>
                                        </p:tav>
                                        <p:tav tm="100000">
                                          <p:val>
                                            <p:strVal val="#ppt_w"/>
                                          </p:val>
                                        </p:tav>
                                      </p:tavLst>
                                    </p:anim>
                                    <p:anim calcmode="lin" valueType="num">
                                      <p:cBhvr>
                                        <p:cTn id="22" dur="750" fill="hold"/>
                                        <p:tgtEl>
                                          <p:spTgt spid="13318"/>
                                        </p:tgtEl>
                                        <p:attrNameLst>
                                          <p:attrName>ppt_h</p:attrName>
                                        </p:attrNameLst>
                                      </p:cBhvr>
                                      <p:tavLst>
                                        <p:tav tm="0">
                                          <p:val>
                                            <p:strVal val="#ppt_h"/>
                                          </p:val>
                                        </p:tav>
                                        <p:tav tm="100000">
                                          <p:val>
                                            <p:strVal val="#ppt_h"/>
                                          </p:val>
                                        </p:tav>
                                      </p:tavLst>
                                    </p:anim>
                                    <p:anim calcmode="lin" valueType="num">
                                      <p:cBhvr>
                                        <p:cTn id="23" dur="750" fill="hold"/>
                                        <p:tgtEl>
                                          <p:spTgt spid="13318"/>
                                        </p:tgtEl>
                                        <p:attrNameLst>
                                          <p:attrName>ppt_x</p:attrName>
                                        </p:attrNameLst>
                                      </p:cBhvr>
                                      <p:tavLst>
                                        <p:tav tm="0">
                                          <p:val>
                                            <p:strVal val="#ppt_x-.2"/>
                                          </p:val>
                                        </p:tav>
                                        <p:tav tm="100000">
                                          <p:val>
                                            <p:strVal val="#ppt_x"/>
                                          </p:val>
                                        </p:tav>
                                      </p:tavLst>
                                    </p:anim>
                                    <p:anim calcmode="lin" valueType="num">
                                      <p:cBhvr>
                                        <p:cTn id="24" dur="750" fill="hold"/>
                                        <p:tgtEl>
                                          <p:spTgt spid="13318"/>
                                        </p:tgtEl>
                                        <p:attrNameLst>
                                          <p:attrName>ppt_y</p:attrName>
                                        </p:attrNameLst>
                                      </p:cBhvr>
                                      <p:tavLst>
                                        <p:tav tm="0">
                                          <p:val>
                                            <p:strVal val="#ppt_y"/>
                                          </p:val>
                                        </p:tav>
                                        <p:tav tm="100000">
                                          <p:val>
                                            <p:strVal val="#ppt_y"/>
                                          </p:val>
                                        </p:tav>
                                      </p:tavLst>
                                    </p:anim>
                                    <p:animEffect transition="in" filter="fade">
                                      <p:cBhvr>
                                        <p:cTn id="25" dur="750"/>
                                        <p:tgtEl>
                                          <p:spTgt spid="13318"/>
                                        </p:tgtEl>
                                      </p:cBhvr>
                                    </p:animEffect>
                                  </p:childTnLst>
                                </p:cTn>
                              </p:par>
                            </p:childTnLst>
                          </p:cTn>
                        </p:par>
                        <p:par>
                          <p:cTn id="26" fill="hold">
                            <p:stCondLst>
                              <p:cond delay="2500"/>
                            </p:stCondLst>
                            <p:childTnLst>
                              <p:par>
                                <p:cTn id="27" presetID="1" presetClass="exit" presetSubtype="0" fill="hold" nodeType="afterEffect">
                                  <p:stCondLst>
                                    <p:cond delay="1000"/>
                                  </p:stCondLst>
                                  <p:childTnLst>
                                    <p:set>
                                      <p:cBhvr>
                                        <p:cTn id="28" dur="1" fill="hold">
                                          <p:stCondLst>
                                            <p:cond delay="0"/>
                                          </p:stCondLst>
                                        </p:cTn>
                                        <p:tgtEl>
                                          <p:spTgt spid="13318"/>
                                        </p:tgtEl>
                                        <p:attrNameLst>
                                          <p:attrName>style.visibility</p:attrName>
                                        </p:attrNameLst>
                                      </p:cBhvr>
                                      <p:to>
                                        <p:strVal val="hidden"/>
                                      </p:to>
                                    </p:set>
                                  </p:childTnLst>
                                </p:cTn>
                              </p:par>
                            </p:childTnLst>
                          </p:cTn>
                        </p:par>
                        <p:par>
                          <p:cTn id="29" fill="hold">
                            <p:stCondLst>
                              <p:cond delay="3500"/>
                            </p:stCondLst>
                            <p:childTnLst>
                              <p:par>
                                <p:cTn id="30" presetID="54" presetClass="entr" presetSubtype="0" accel="100000" fill="hold" nodeType="afterEffect">
                                  <p:stCondLst>
                                    <p:cond delay="0"/>
                                  </p:stCondLst>
                                  <p:childTnLst>
                                    <p:set>
                                      <p:cBhvr>
                                        <p:cTn id="31" dur="1" fill="hold">
                                          <p:stCondLst>
                                            <p:cond delay="0"/>
                                          </p:stCondLst>
                                        </p:cTn>
                                        <p:tgtEl>
                                          <p:spTgt spid="2054"/>
                                        </p:tgtEl>
                                        <p:attrNameLst>
                                          <p:attrName>style.visibility</p:attrName>
                                        </p:attrNameLst>
                                      </p:cBhvr>
                                      <p:to>
                                        <p:strVal val="visible"/>
                                      </p:to>
                                    </p:set>
                                    <p:anim calcmode="lin" valueType="num">
                                      <p:cBhvr>
                                        <p:cTn id="32" dur="750" fill="hold"/>
                                        <p:tgtEl>
                                          <p:spTgt spid="2054"/>
                                        </p:tgtEl>
                                        <p:attrNameLst>
                                          <p:attrName>ppt_w</p:attrName>
                                        </p:attrNameLst>
                                      </p:cBhvr>
                                      <p:tavLst>
                                        <p:tav tm="0">
                                          <p:val>
                                            <p:strVal val="#ppt_w*0.05"/>
                                          </p:val>
                                        </p:tav>
                                        <p:tav tm="100000">
                                          <p:val>
                                            <p:strVal val="#ppt_w"/>
                                          </p:val>
                                        </p:tav>
                                      </p:tavLst>
                                    </p:anim>
                                    <p:anim calcmode="lin" valueType="num">
                                      <p:cBhvr>
                                        <p:cTn id="33" dur="750" fill="hold"/>
                                        <p:tgtEl>
                                          <p:spTgt spid="2054"/>
                                        </p:tgtEl>
                                        <p:attrNameLst>
                                          <p:attrName>ppt_h</p:attrName>
                                        </p:attrNameLst>
                                      </p:cBhvr>
                                      <p:tavLst>
                                        <p:tav tm="0">
                                          <p:val>
                                            <p:strVal val="#ppt_h"/>
                                          </p:val>
                                        </p:tav>
                                        <p:tav tm="100000">
                                          <p:val>
                                            <p:strVal val="#ppt_h"/>
                                          </p:val>
                                        </p:tav>
                                      </p:tavLst>
                                    </p:anim>
                                    <p:anim calcmode="lin" valueType="num">
                                      <p:cBhvr>
                                        <p:cTn id="34" dur="750" fill="hold"/>
                                        <p:tgtEl>
                                          <p:spTgt spid="2054"/>
                                        </p:tgtEl>
                                        <p:attrNameLst>
                                          <p:attrName>ppt_x</p:attrName>
                                        </p:attrNameLst>
                                      </p:cBhvr>
                                      <p:tavLst>
                                        <p:tav tm="0">
                                          <p:val>
                                            <p:strVal val="#ppt_x-.2"/>
                                          </p:val>
                                        </p:tav>
                                        <p:tav tm="100000">
                                          <p:val>
                                            <p:strVal val="#ppt_x"/>
                                          </p:val>
                                        </p:tav>
                                      </p:tavLst>
                                    </p:anim>
                                    <p:anim calcmode="lin" valueType="num">
                                      <p:cBhvr>
                                        <p:cTn id="35" dur="750" fill="hold"/>
                                        <p:tgtEl>
                                          <p:spTgt spid="2054"/>
                                        </p:tgtEl>
                                        <p:attrNameLst>
                                          <p:attrName>ppt_y</p:attrName>
                                        </p:attrNameLst>
                                      </p:cBhvr>
                                      <p:tavLst>
                                        <p:tav tm="0">
                                          <p:val>
                                            <p:strVal val="#ppt_y"/>
                                          </p:val>
                                        </p:tav>
                                        <p:tav tm="100000">
                                          <p:val>
                                            <p:strVal val="#ppt_y"/>
                                          </p:val>
                                        </p:tav>
                                      </p:tavLst>
                                    </p:anim>
                                    <p:animEffect transition="in" filter="fade">
                                      <p:cBhvr>
                                        <p:cTn id="36" dur="750"/>
                                        <p:tgtEl>
                                          <p:spTgt spid="2054"/>
                                        </p:tgtEl>
                                      </p:cBhvr>
                                    </p:animEffect>
                                  </p:childTnLst>
                                </p:cTn>
                              </p:par>
                            </p:childTnLst>
                          </p:cTn>
                        </p:par>
                        <p:par>
                          <p:cTn id="37" fill="hold">
                            <p:stCondLst>
                              <p:cond delay="4250"/>
                            </p:stCondLst>
                            <p:childTnLst>
                              <p:par>
                                <p:cTn id="38" presetID="1" presetClass="exit" presetSubtype="0" fill="hold" nodeType="afterEffect">
                                  <p:stCondLst>
                                    <p:cond delay="1000"/>
                                  </p:stCondLst>
                                  <p:childTnLst>
                                    <p:set>
                                      <p:cBhvr>
                                        <p:cTn id="39" dur="1" fill="hold">
                                          <p:stCondLst>
                                            <p:cond delay="0"/>
                                          </p:stCondLst>
                                        </p:cTn>
                                        <p:tgtEl>
                                          <p:spTgt spid="2054"/>
                                        </p:tgtEl>
                                        <p:attrNameLst>
                                          <p:attrName>style.visibility</p:attrName>
                                        </p:attrNameLst>
                                      </p:cBhvr>
                                      <p:to>
                                        <p:strVal val="hidden"/>
                                      </p:to>
                                    </p:set>
                                  </p:childTnLst>
                                </p:cTn>
                              </p:par>
                            </p:childTnLst>
                          </p:cTn>
                        </p:par>
                        <p:par>
                          <p:cTn id="40" fill="hold">
                            <p:stCondLst>
                              <p:cond delay="5250"/>
                            </p:stCondLst>
                            <p:childTnLst>
                              <p:par>
                                <p:cTn id="41" presetID="54" presetClass="entr" presetSubtype="0" accel="100000" fill="hold" nodeType="afterEffect">
                                  <p:stCondLst>
                                    <p:cond delay="0"/>
                                  </p:stCondLst>
                                  <p:childTnLst>
                                    <p:set>
                                      <p:cBhvr>
                                        <p:cTn id="42" dur="1" fill="hold">
                                          <p:stCondLst>
                                            <p:cond delay="0"/>
                                          </p:stCondLst>
                                        </p:cTn>
                                        <p:tgtEl>
                                          <p:spTgt spid="30730"/>
                                        </p:tgtEl>
                                        <p:attrNameLst>
                                          <p:attrName>style.visibility</p:attrName>
                                        </p:attrNameLst>
                                      </p:cBhvr>
                                      <p:to>
                                        <p:strVal val="visible"/>
                                      </p:to>
                                    </p:set>
                                    <p:anim calcmode="lin" valueType="num">
                                      <p:cBhvr>
                                        <p:cTn id="43" dur="1000" fill="hold"/>
                                        <p:tgtEl>
                                          <p:spTgt spid="30730"/>
                                        </p:tgtEl>
                                        <p:attrNameLst>
                                          <p:attrName>ppt_w</p:attrName>
                                        </p:attrNameLst>
                                      </p:cBhvr>
                                      <p:tavLst>
                                        <p:tav tm="0">
                                          <p:val>
                                            <p:strVal val="#ppt_w*0.05"/>
                                          </p:val>
                                        </p:tav>
                                        <p:tav tm="100000">
                                          <p:val>
                                            <p:strVal val="#ppt_w"/>
                                          </p:val>
                                        </p:tav>
                                      </p:tavLst>
                                    </p:anim>
                                    <p:anim calcmode="lin" valueType="num">
                                      <p:cBhvr>
                                        <p:cTn id="44" dur="1000" fill="hold"/>
                                        <p:tgtEl>
                                          <p:spTgt spid="30730"/>
                                        </p:tgtEl>
                                        <p:attrNameLst>
                                          <p:attrName>ppt_h</p:attrName>
                                        </p:attrNameLst>
                                      </p:cBhvr>
                                      <p:tavLst>
                                        <p:tav tm="0">
                                          <p:val>
                                            <p:strVal val="#ppt_h"/>
                                          </p:val>
                                        </p:tav>
                                        <p:tav tm="100000">
                                          <p:val>
                                            <p:strVal val="#ppt_h"/>
                                          </p:val>
                                        </p:tav>
                                      </p:tavLst>
                                    </p:anim>
                                    <p:anim calcmode="lin" valueType="num">
                                      <p:cBhvr>
                                        <p:cTn id="45" dur="1000" fill="hold"/>
                                        <p:tgtEl>
                                          <p:spTgt spid="30730"/>
                                        </p:tgtEl>
                                        <p:attrNameLst>
                                          <p:attrName>ppt_x</p:attrName>
                                        </p:attrNameLst>
                                      </p:cBhvr>
                                      <p:tavLst>
                                        <p:tav tm="0">
                                          <p:val>
                                            <p:strVal val="#ppt_x-.2"/>
                                          </p:val>
                                        </p:tav>
                                        <p:tav tm="100000">
                                          <p:val>
                                            <p:strVal val="#ppt_x"/>
                                          </p:val>
                                        </p:tav>
                                      </p:tavLst>
                                    </p:anim>
                                    <p:anim calcmode="lin" valueType="num">
                                      <p:cBhvr>
                                        <p:cTn id="46" dur="1000" fill="hold"/>
                                        <p:tgtEl>
                                          <p:spTgt spid="30730"/>
                                        </p:tgtEl>
                                        <p:attrNameLst>
                                          <p:attrName>ppt_y</p:attrName>
                                        </p:attrNameLst>
                                      </p:cBhvr>
                                      <p:tavLst>
                                        <p:tav tm="0">
                                          <p:val>
                                            <p:strVal val="#ppt_y"/>
                                          </p:val>
                                        </p:tav>
                                        <p:tav tm="100000">
                                          <p:val>
                                            <p:strVal val="#ppt_y"/>
                                          </p:val>
                                        </p:tav>
                                      </p:tavLst>
                                    </p:anim>
                                    <p:animEffect transition="in" filter="fade">
                                      <p:cBhvr>
                                        <p:cTn id="47" dur="1000"/>
                                        <p:tgtEl>
                                          <p:spTgt spid="30730"/>
                                        </p:tgtEl>
                                      </p:cBhvr>
                                    </p:animEffect>
                                  </p:childTnLst>
                                </p:cTn>
                              </p:par>
                            </p:childTnLst>
                          </p:cTn>
                        </p:par>
                        <p:par>
                          <p:cTn id="48" fill="hold">
                            <p:stCondLst>
                              <p:cond delay="6250"/>
                            </p:stCondLst>
                            <p:childTnLst>
                              <p:par>
                                <p:cTn id="49" presetID="1" presetClass="exit" presetSubtype="0" fill="hold" nodeType="afterEffect">
                                  <p:stCondLst>
                                    <p:cond delay="1000"/>
                                  </p:stCondLst>
                                  <p:childTnLst>
                                    <p:set>
                                      <p:cBhvr>
                                        <p:cTn id="50" dur="1" fill="hold">
                                          <p:stCondLst>
                                            <p:cond delay="0"/>
                                          </p:stCondLst>
                                        </p:cTn>
                                        <p:tgtEl>
                                          <p:spTgt spid="30730"/>
                                        </p:tgtEl>
                                        <p:attrNameLst>
                                          <p:attrName>style.visibility</p:attrName>
                                        </p:attrNameLst>
                                      </p:cBhvr>
                                      <p:to>
                                        <p:strVal val="hidden"/>
                                      </p:to>
                                    </p:set>
                                  </p:childTnLst>
                                </p:cTn>
                              </p:par>
                            </p:childTnLst>
                          </p:cTn>
                        </p:par>
                        <p:par>
                          <p:cTn id="51" fill="hold">
                            <p:stCondLst>
                              <p:cond delay="7250"/>
                            </p:stCondLst>
                            <p:childTnLst>
                              <p:par>
                                <p:cTn id="52" presetID="54" presetClass="entr" presetSubtype="0" accel="100000" fill="hold" nodeType="afterEffect">
                                  <p:stCondLst>
                                    <p:cond delay="0"/>
                                  </p:stCondLst>
                                  <p:childTnLst>
                                    <p:set>
                                      <p:cBhvr>
                                        <p:cTn id="53" dur="1" fill="hold">
                                          <p:stCondLst>
                                            <p:cond delay="0"/>
                                          </p:stCondLst>
                                        </p:cTn>
                                        <p:tgtEl>
                                          <p:spTgt spid="2050"/>
                                        </p:tgtEl>
                                        <p:attrNameLst>
                                          <p:attrName>style.visibility</p:attrName>
                                        </p:attrNameLst>
                                      </p:cBhvr>
                                      <p:to>
                                        <p:strVal val="visible"/>
                                      </p:to>
                                    </p:set>
                                    <p:anim calcmode="lin" valueType="num">
                                      <p:cBhvr>
                                        <p:cTn id="54" dur="1000" fill="hold"/>
                                        <p:tgtEl>
                                          <p:spTgt spid="2050"/>
                                        </p:tgtEl>
                                        <p:attrNameLst>
                                          <p:attrName>ppt_w</p:attrName>
                                        </p:attrNameLst>
                                      </p:cBhvr>
                                      <p:tavLst>
                                        <p:tav tm="0">
                                          <p:val>
                                            <p:strVal val="#ppt_w*0.05"/>
                                          </p:val>
                                        </p:tav>
                                        <p:tav tm="100000">
                                          <p:val>
                                            <p:strVal val="#ppt_w"/>
                                          </p:val>
                                        </p:tav>
                                      </p:tavLst>
                                    </p:anim>
                                    <p:anim calcmode="lin" valueType="num">
                                      <p:cBhvr>
                                        <p:cTn id="55" dur="1000" fill="hold"/>
                                        <p:tgtEl>
                                          <p:spTgt spid="2050"/>
                                        </p:tgtEl>
                                        <p:attrNameLst>
                                          <p:attrName>ppt_h</p:attrName>
                                        </p:attrNameLst>
                                      </p:cBhvr>
                                      <p:tavLst>
                                        <p:tav tm="0">
                                          <p:val>
                                            <p:strVal val="#ppt_h"/>
                                          </p:val>
                                        </p:tav>
                                        <p:tav tm="100000">
                                          <p:val>
                                            <p:strVal val="#ppt_h"/>
                                          </p:val>
                                        </p:tav>
                                      </p:tavLst>
                                    </p:anim>
                                    <p:anim calcmode="lin" valueType="num">
                                      <p:cBhvr>
                                        <p:cTn id="56" dur="1000" fill="hold"/>
                                        <p:tgtEl>
                                          <p:spTgt spid="2050"/>
                                        </p:tgtEl>
                                        <p:attrNameLst>
                                          <p:attrName>ppt_x</p:attrName>
                                        </p:attrNameLst>
                                      </p:cBhvr>
                                      <p:tavLst>
                                        <p:tav tm="0">
                                          <p:val>
                                            <p:strVal val="#ppt_x-.2"/>
                                          </p:val>
                                        </p:tav>
                                        <p:tav tm="100000">
                                          <p:val>
                                            <p:strVal val="#ppt_x"/>
                                          </p:val>
                                        </p:tav>
                                      </p:tavLst>
                                    </p:anim>
                                    <p:anim calcmode="lin" valueType="num">
                                      <p:cBhvr>
                                        <p:cTn id="57" dur="1000" fill="hold"/>
                                        <p:tgtEl>
                                          <p:spTgt spid="2050"/>
                                        </p:tgtEl>
                                        <p:attrNameLst>
                                          <p:attrName>ppt_y</p:attrName>
                                        </p:attrNameLst>
                                      </p:cBhvr>
                                      <p:tavLst>
                                        <p:tav tm="0">
                                          <p:val>
                                            <p:strVal val="#ppt_y"/>
                                          </p:val>
                                        </p:tav>
                                        <p:tav tm="100000">
                                          <p:val>
                                            <p:strVal val="#ppt_y"/>
                                          </p:val>
                                        </p:tav>
                                      </p:tavLst>
                                    </p:anim>
                                    <p:animEffect transition="in" filter="fade">
                                      <p:cBhvr>
                                        <p:cTn id="58" dur="1000"/>
                                        <p:tgtEl>
                                          <p:spTgt spid="2050"/>
                                        </p:tgtEl>
                                      </p:cBhvr>
                                    </p:animEffect>
                                  </p:childTnLst>
                                </p:cTn>
                              </p:par>
                            </p:childTnLst>
                          </p:cTn>
                        </p:par>
                        <p:par>
                          <p:cTn id="59" fill="hold">
                            <p:stCondLst>
                              <p:cond delay="8250"/>
                            </p:stCondLst>
                            <p:childTnLst>
                              <p:par>
                                <p:cTn id="60" presetID="1" presetClass="exit" presetSubtype="0" fill="hold" nodeType="afterEffect">
                                  <p:stCondLst>
                                    <p:cond delay="1000"/>
                                  </p:stCondLst>
                                  <p:childTnLst>
                                    <p:set>
                                      <p:cBhvr>
                                        <p:cTn id="61" dur="1" fill="hold">
                                          <p:stCondLst>
                                            <p:cond delay="0"/>
                                          </p:stCondLst>
                                        </p:cTn>
                                        <p:tgtEl>
                                          <p:spTgt spid="2050"/>
                                        </p:tgtEl>
                                        <p:attrNameLst>
                                          <p:attrName>style.visibility</p:attrName>
                                        </p:attrNameLst>
                                      </p:cBhvr>
                                      <p:to>
                                        <p:strVal val="hidden"/>
                                      </p:to>
                                    </p:set>
                                  </p:childTnLst>
                                </p:cTn>
                              </p:par>
                            </p:childTnLst>
                          </p:cTn>
                        </p:par>
                        <p:par>
                          <p:cTn id="62" fill="hold">
                            <p:stCondLst>
                              <p:cond delay="9250"/>
                            </p:stCondLst>
                            <p:childTnLst>
                              <p:par>
                                <p:cTn id="63" presetID="54" presetClass="entr" presetSubtype="0" accel="100000" fill="hold" nodeType="afterEffect">
                                  <p:stCondLst>
                                    <p:cond delay="0"/>
                                  </p:stCondLst>
                                  <p:childTnLst>
                                    <p:set>
                                      <p:cBhvr>
                                        <p:cTn id="64" dur="1" fill="hold">
                                          <p:stCondLst>
                                            <p:cond delay="0"/>
                                          </p:stCondLst>
                                        </p:cTn>
                                        <p:tgtEl>
                                          <p:spTgt spid="2052"/>
                                        </p:tgtEl>
                                        <p:attrNameLst>
                                          <p:attrName>style.visibility</p:attrName>
                                        </p:attrNameLst>
                                      </p:cBhvr>
                                      <p:to>
                                        <p:strVal val="visible"/>
                                      </p:to>
                                    </p:set>
                                    <p:anim calcmode="lin" valueType="num">
                                      <p:cBhvr>
                                        <p:cTn id="65" dur="1000" fill="hold"/>
                                        <p:tgtEl>
                                          <p:spTgt spid="2052"/>
                                        </p:tgtEl>
                                        <p:attrNameLst>
                                          <p:attrName>ppt_w</p:attrName>
                                        </p:attrNameLst>
                                      </p:cBhvr>
                                      <p:tavLst>
                                        <p:tav tm="0">
                                          <p:val>
                                            <p:strVal val="#ppt_w*0.05"/>
                                          </p:val>
                                        </p:tav>
                                        <p:tav tm="100000">
                                          <p:val>
                                            <p:strVal val="#ppt_w"/>
                                          </p:val>
                                        </p:tav>
                                      </p:tavLst>
                                    </p:anim>
                                    <p:anim calcmode="lin" valueType="num">
                                      <p:cBhvr>
                                        <p:cTn id="66" dur="1000" fill="hold"/>
                                        <p:tgtEl>
                                          <p:spTgt spid="2052"/>
                                        </p:tgtEl>
                                        <p:attrNameLst>
                                          <p:attrName>ppt_h</p:attrName>
                                        </p:attrNameLst>
                                      </p:cBhvr>
                                      <p:tavLst>
                                        <p:tav tm="0">
                                          <p:val>
                                            <p:strVal val="#ppt_h"/>
                                          </p:val>
                                        </p:tav>
                                        <p:tav tm="100000">
                                          <p:val>
                                            <p:strVal val="#ppt_h"/>
                                          </p:val>
                                        </p:tav>
                                      </p:tavLst>
                                    </p:anim>
                                    <p:anim calcmode="lin" valueType="num">
                                      <p:cBhvr>
                                        <p:cTn id="67" dur="1000" fill="hold"/>
                                        <p:tgtEl>
                                          <p:spTgt spid="2052"/>
                                        </p:tgtEl>
                                        <p:attrNameLst>
                                          <p:attrName>ppt_x</p:attrName>
                                        </p:attrNameLst>
                                      </p:cBhvr>
                                      <p:tavLst>
                                        <p:tav tm="0">
                                          <p:val>
                                            <p:strVal val="#ppt_x-.2"/>
                                          </p:val>
                                        </p:tav>
                                        <p:tav tm="100000">
                                          <p:val>
                                            <p:strVal val="#ppt_x"/>
                                          </p:val>
                                        </p:tav>
                                      </p:tavLst>
                                    </p:anim>
                                    <p:anim calcmode="lin" valueType="num">
                                      <p:cBhvr>
                                        <p:cTn id="68" dur="1000" fill="hold"/>
                                        <p:tgtEl>
                                          <p:spTgt spid="2052"/>
                                        </p:tgtEl>
                                        <p:attrNameLst>
                                          <p:attrName>ppt_y</p:attrName>
                                        </p:attrNameLst>
                                      </p:cBhvr>
                                      <p:tavLst>
                                        <p:tav tm="0">
                                          <p:val>
                                            <p:strVal val="#ppt_y"/>
                                          </p:val>
                                        </p:tav>
                                        <p:tav tm="100000">
                                          <p:val>
                                            <p:strVal val="#ppt_y"/>
                                          </p:val>
                                        </p:tav>
                                      </p:tavLst>
                                    </p:anim>
                                    <p:animEffect transition="in" filter="fade">
                                      <p:cBhvr>
                                        <p:cTn id="69" dur="1000"/>
                                        <p:tgtEl>
                                          <p:spTgt spid="2052"/>
                                        </p:tgtEl>
                                      </p:cBhvr>
                                    </p:animEffect>
                                  </p:childTnLst>
                                </p:cTn>
                              </p:par>
                            </p:childTnLst>
                          </p:cTn>
                        </p:par>
                        <p:par>
                          <p:cTn id="70" fill="hold">
                            <p:stCondLst>
                              <p:cond delay="10250"/>
                            </p:stCondLst>
                            <p:childTnLst>
                              <p:par>
                                <p:cTn id="71" presetID="1" presetClass="exit" presetSubtype="0" fill="hold" nodeType="afterEffect">
                                  <p:stCondLst>
                                    <p:cond delay="1000"/>
                                  </p:stCondLst>
                                  <p:childTnLst>
                                    <p:set>
                                      <p:cBhvr>
                                        <p:cTn id="72" dur="1" fill="hold">
                                          <p:stCondLst>
                                            <p:cond delay="0"/>
                                          </p:stCondLst>
                                        </p:cTn>
                                        <p:tgtEl>
                                          <p:spTgt spid="2052"/>
                                        </p:tgtEl>
                                        <p:attrNameLst>
                                          <p:attrName>style.visibility</p:attrName>
                                        </p:attrNameLst>
                                      </p:cBhvr>
                                      <p:to>
                                        <p:strVal val="hidden"/>
                                      </p:to>
                                    </p:set>
                                  </p:childTnLst>
                                </p:cTn>
                              </p:par>
                            </p:childTnLst>
                          </p:cTn>
                        </p:par>
                        <p:par>
                          <p:cTn id="73" fill="hold">
                            <p:stCondLst>
                              <p:cond delay="11250"/>
                            </p:stCondLst>
                            <p:childTnLst>
                              <p:par>
                                <p:cTn id="74" presetID="54" presetClass="entr" presetSubtype="0" accel="100000" fill="hold" nodeType="afterEffect">
                                  <p:stCondLst>
                                    <p:cond delay="0"/>
                                  </p:stCondLst>
                                  <p:childTnLst>
                                    <p:set>
                                      <p:cBhvr>
                                        <p:cTn id="75" dur="1" fill="hold">
                                          <p:stCondLst>
                                            <p:cond delay="0"/>
                                          </p:stCondLst>
                                        </p:cTn>
                                        <p:tgtEl>
                                          <p:spTgt spid="30735"/>
                                        </p:tgtEl>
                                        <p:attrNameLst>
                                          <p:attrName>style.visibility</p:attrName>
                                        </p:attrNameLst>
                                      </p:cBhvr>
                                      <p:to>
                                        <p:strVal val="visible"/>
                                      </p:to>
                                    </p:set>
                                    <p:anim calcmode="lin" valueType="num">
                                      <p:cBhvr>
                                        <p:cTn id="76" dur="1000" fill="hold"/>
                                        <p:tgtEl>
                                          <p:spTgt spid="30735"/>
                                        </p:tgtEl>
                                        <p:attrNameLst>
                                          <p:attrName>ppt_w</p:attrName>
                                        </p:attrNameLst>
                                      </p:cBhvr>
                                      <p:tavLst>
                                        <p:tav tm="0">
                                          <p:val>
                                            <p:strVal val="#ppt_w*0.05"/>
                                          </p:val>
                                        </p:tav>
                                        <p:tav tm="100000">
                                          <p:val>
                                            <p:strVal val="#ppt_w"/>
                                          </p:val>
                                        </p:tav>
                                      </p:tavLst>
                                    </p:anim>
                                    <p:anim calcmode="lin" valueType="num">
                                      <p:cBhvr>
                                        <p:cTn id="77" dur="1000" fill="hold"/>
                                        <p:tgtEl>
                                          <p:spTgt spid="30735"/>
                                        </p:tgtEl>
                                        <p:attrNameLst>
                                          <p:attrName>ppt_h</p:attrName>
                                        </p:attrNameLst>
                                      </p:cBhvr>
                                      <p:tavLst>
                                        <p:tav tm="0">
                                          <p:val>
                                            <p:strVal val="#ppt_h"/>
                                          </p:val>
                                        </p:tav>
                                        <p:tav tm="100000">
                                          <p:val>
                                            <p:strVal val="#ppt_h"/>
                                          </p:val>
                                        </p:tav>
                                      </p:tavLst>
                                    </p:anim>
                                    <p:anim calcmode="lin" valueType="num">
                                      <p:cBhvr>
                                        <p:cTn id="78" dur="1000" fill="hold"/>
                                        <p:tgtEl>
                                          <p:spTgt spid="30735"/>
                                        </p:tgtEl>
                                        <p:attrNameLst>
                                          <p:attrName>ppt_x</p:attrName>
                                        </p:attrNameLst>
                                      </p:cBhvr>
                                      <p:tavLst>
                                        <p:tav tm="0">
                                          <p:val>
                                            <p:strVal val="#ppt_x-.2"/>
                                          </p:val>
                                        </p:tav>
                                        <p:tav tm="100000">
                                          <p:val>
                                            <p:strVal val="#ppt_x"/>
                                          </p:val>
                                        </p:tav>
                                      </p:tavLst>
                                    </p:anim>
                                    <p:anim calcmode="lin" valueType="num">
                                      <p:cBhvr>
                                        <p:cTn id="79" dur="1000" fill="hold"/>
                                        <p:tgtEl>
                                          <p:spTgt spid="30735"/>
                                        </p:tgtEl>
                                        <p:attrNameLst>
                                          <p:attrName>ppt_y</p:attrName>
                                        </p:attrNameLst>
                                      </p:cBhvr>
                                      <p:tavLst>
                                        <p:tav tm="0">
                                          <p:val>
                                            <p:strVal val="#ppt_y"/>
                                          </p:val>
                                        </p:tav>
                                        <p:tav tm="100000">
                                          <p:val>
                                            <p:strVal val="#ppt_y"/>
                                          </p:val>
                                        </p:tav>
                                      </p:tavLst>
                                    </p:anim>
                                    <p:animEffect transition="in" filter="fade">
                                      <p:cBhvr>
                                        <p:cTn id="80" dur="1000"/>
                                        <p:tgtEl>
                                          <p:spTgt spid="30735"/>
                                        </p:tgtEl>
                                      </p:cBhvr>
                                    </p:animEffect>
                                  </p:childTnLst>
                                </p:cTn>
                              </p:par>
                            </p:childTnLst>
                          </p:cTn>
                        </p:par>
                        <p:par>
                          <p:cTn id="81" fill="hold">
                            <p:stCondLst>
                              <p:cond delay="12250"/>
                            </p:stCondLst>
                            <p:childTnLst>
                              <p:par>
                                <p:cTn id="82" presetID="1" presetClass="exit" presetSubtype="0" fill="hold" nodeType="afterEffect">
                                  <p:stCondLst>
                                    <p:cond delay="1000"/>
                                  </p:stCondLst>
                                  <p:childTnLst>
                                    <p:set>
                                      <p:cBhvr>
                                        <p:cTn id="83" dur="1" fill="hold">
                                          <p:stCondLst>
                                            <p:cond delay="0"/>
                                          </p:stCondLst>
                                        </p:cTn>
                                        <p:tgtEl>
                                          <p:spTgt spid="30735"/>
                                        </p:tgtEl>
                                        <p:attrNameLst>
                                          <p:attrName>style.visibility</p:attrName>
                                        </p:attrNameLst>
                                      </p:cBhvr>
                                      <p:to>
                                        <p:strVal val="hidden"/>
                                      </p:to>
                                    </p:set>
                                  </p:childTnLst>
                                </p:cTn>
                              </p:par>
                            </p:childTnLst>
                          </p:cTn>
                        </p:par>
                        <p:par>
                          <p:cTn id="84" fill="hold">
                            <p:stCondLst>
                              <p:cond delay="13250"/>
                            </p:stCondLst>
                            <p:childTnLst>
                              <p:par>
                                <p:cTn id="85" presetID="54" presetClass="entr" presetSubtype="0" accel="100000" fill="hold" nodeType="afterEffect">
                                  <p:stCondLst>
                                    <p:cond delay="0"/>
                                  </p:stCondLst>
                                  <p:childTnLst>
                                    <p:set>
                                      <p:cBhvr>
                                        <p:cTn id="86" dur="1" fill="hold">
                                          <p:stCondLst>
                                            <p:cond delay="0"/>
                                          </p:stCondLst>
                                        </p:cTn>
                                        <p:tgtEl>
                                          <p:spTgt spid="30737"/>
                                        </p:tgtEl>
                                        <p:attrNameLst>
                                          <p:attrName>style.visibility</p:attrName>
                                        </p:attrNameLst>
                                      </p:cBhvr>
                                      <p:to>
                                        <p:strVal val="visible"/>
                                      </p:to>
                                    </p:set>
                                    <p:anim calcmode="lin" valueType="num">
                                      <p:cBhvr>
                                        <p:cTn id="87" dur="1000" fill="hold"/>
                                        <p:tgtEl>
                                          <p:spTgt spid="30737"/>
                                        </p:tgtEl>
                                        <p:attrNameLst>
                                          <p:attrName>ppt_w</p:attrName>
                                        </p:attrNameLst>
                                      </p:cBhvr>
                                      <p:tavLst>
                                        <p:tav tm="0">
                                          <p:val>
                                            <p:strVal val="#ppt_w*0.05"/>
                                          </p:val>
                                        </p:tav>
                                        <p:tav tm="100000">
                                          <p:val>
                                            <p:strVal val="#ppt_w"/>
                                          </p:val>
                                        </p:tav>
                                      </p:tavLst>
                                    </p:anim>
                                    <p:anim calcmode="lin" valueType="num">
                                      <p:cBhvr>
                                        <p:cTn id="88" dur="1000" fill="hold"/>
                                        <p:tgtEl>
                                          <p:spTgt spid="30737"/>
                                        </p:tgtEl>
                                        <p:attrNameLst>
                                          <p:attrName>ppt_h</p:attrName>
                                        </p:attrNameLst>
                                      </p:cBhvr>
                                      <p:tavLst>
                                        <p:tav tm="0">
                                          <p:val>
                                            <p:strVal val="#ppt_h"/>
                                          </p:val>
                                        </p:tav>
                                        <p:tav tm="100000">
                                          <p:val>
                                            <p:strVal val="#ppt_h"/>
                                          </p:val>
                                        </p:tav>
                                      </p:tavLst>
                                    </p:anim>
                                    <p:anim calcmode="lin" valueType="num">
                                      <p:cBhvr>
                                        <p:cTn id="89" dur="1000" fill="hold"/>
                                        <p:tgtEl>
                                          <p:spTgt spid="30737"/>
                                        </p:tgtEl>
                                        <p:attrNameLst>
                                          <p:attrName>ppt_x</p:attrName>
                                        </p:attrNameLst>
                                      </p:cBhvr>
                                      <p:tavLst>
                                        <p:tav tm="0">
                                          <p:val>
                                            <p:strVal val="#ppt_x-.2"/>
                                          </p:val>
                                        </p:tav>
                                        <p:tav tm="100000">
                                          <p:val>
                                            <p:strVal val="#ppt_x"/>
                                          </p:val>
                                        </p:tav>
                                      </p:tavLst>
                                    </p:anim>
                                    <p:anim calcmode="lin" valueType="num">
                                      <p:cBhvr>
                                        <p:cTn id="90" dur="1000" fill="hold"/>
                                        <p:tgtEl>
                                          <p:spTgt spid="30737"/>
                                        </p:tgtEl>
                                        <p:attrNameLst>
                                          <p:attrName>ppt_y</p:attrName>
                                        </p:attrNameLst>
                                      </p:cBhvr>
                                      <p:tavLst>
                                        <p:tav tm="0">
                                          <p:val>
                                            <p:strVal val="#ppt_y"/>
                                          </p:val>
                                        </p:tav>
                                        <p:tav tm="100000">
                                          <p:val>
                                            <p:strVal val="#ppt_y"/>
                                          </p:val>
                                        </p:tav>
                                      </p:tavLst>
                                    </p:anim>
                                    <p:animEffect transition="in" filter="fade">
                                      <p:cBhvr>
                                        <p:cTn id="91" dur="1000"/>
                                        <p:tgtEl>
                                          <p:spTgt spid="30737"/>
                                        </p:tgtEl>
                                      </p:cBhvr>
                                    </p:animEffect>
                                  </p:childTnLst>
                                </p:cTn>
                              </p:par>
                            </p:childTnLst>
                          </p:cTn>
                        </p:par>
                        <p:par>
                          <p:cTn id="92" fill="hold">
                            <p:stCondLst>
                              <p:cond delay="14250"/>
                            </p:stCondLst>
                            <p:childTnLst>
                              <p:par>
                                <p:cTn id="93" presetID="1" presetClass="exit" presetSubtype="0" fill="hold" nodeType="afterEffect">
                                  <p:stCondLst>
                                    <p:cond delay="1000"/>
                                  </p:stCondLst>
                                  <p:childTnLst>
                                    <p:set>
                                      <p:cBhvr>
                                        <p:cTn id="94" dur="1" fill="hold">
                                          <p:stCondLst>
                                            <p:cond delay="0"/>
                                          </p:stCondLst>
                                        </p:cTn>
                                        <p:tgtEl>
                                          <p:spTgt spid="30737"/>
                                        </p:tgtEl>
                                        <p:attrNameLst>
                                          <p:attrName>style.visibility</p:attrName>
                                        </p:attrNameLst>
                                      </p:cBhvr>
                                      <p:to>
                                        <p:strVal val="hidden"/>
                                      </p:to>
                                    </p:set>
                                  </p:childTnLst>
                                </p:cTn>
                              </p:par>
                            </p:childTnLst>
                          </p:cTn>
                        </p:par>
                        <p:par>
                          <p:cTn id="95" fill="hold">
                            <p:stCondLst>
                              <p:cond delay="15250"/>
                            </p:stCondLst>
                            <p:childTnLst>
                              <p:par>
                                <p:cTn id="96" presetID="54" presetClass="entr" presetSubtype="0" accel="100000" fill="hold" nodeType="afterEffect">
                                  <p:stCondLst>
                                    <p:cond delay="0"/>
                                  </p:stCondLst>
                                  <p:childTnLst>
                                    <p:set>
                                      <p:cBhvr>
                                        <p:cTn id="97" dur="1" fill="hold">
                                          <p:stCondLst>
                                            <p:cond delay="0"/>
                                          </p:stCondLst>
                                        </p:cTn>
                                        <p:tgtEl>
                                          <p:spTgt spid="30728"/>
                                        </p:tgtEl>
                                        <p:attrNameLst>
                                          <p:attrName>style.visibility</p:attrName>
                                        </p:attrNameLst>
                                      </p:cBhvr>
                                      <p:to>
                                        <p:strVal val="visible"/>
                                      </p:to>
                                    </p:set>
                                    <p:anim calcmode="lin" valueType="num">
                                      <p:cBhvr>
                                        <p:cTn id="98" dur="1000" fill="hold"/>
                                        <p:tgtEl>
                                          <p:spTgt spid="30728"/>
                                        </p:tgtEl>
                                        <p:attrNameLst>
                                          <p:attrName>ppt_w</p:attrName>
                                        </p:attrNameLst>
                                      </p:cBhvr>
                                      <p:tavLst>
                                        <p:tav tm="0">
                                          <p:val>
                                            <p:strVal val="#ppt_w*0.05"/>
                                          </p:val>
                                        </p:tav>
                                        <p:tav tm="100000">
                                          <p:val>
                                            <p:strVal val="#ppt_w"/>
                                          </p:val>
                                        </p:tav>
                                      </p:tavLst>
                                    </p:anim>
                                    <p:anim calcmode="lin" valueType="num">
                                      <p:cBhvr>
                                        <p:cTn id="99" dur="1000" fill="hold"/>
                                        <p:tgtEl>
                                          <p:spTgt spid="30728"/>
                                        </p:tgtEl>
                                        <p:attrNameLst>
                                          <p:attrName>ppt_h</p:attrName>
                                        </p:attrNameLst>
                                      </p:cBhvr>
                                      <p:tavLst>
                                        <p:tav tm="0">
                                          <p:val>
                                            <p:strVal val="#ppt_h"/>
                                          </p:val>
                                        </p:tav>
                                        <p:tav tm="100000">
                                          <p:val>
                                            <p:strVal val="#ppt_h"/>
                                          </p:val>
                                        </p:tav>
                                      </p:tavLst>
                                    </p:anim>
                                    <p:anim calcmode="lin" valueType="num">
                                      <p:cBhvr>
                                        <p:cTn id="100" dur="1000" fill="hold"/>
                                        <p:tgtEl>
                                          <p:spTgt spid="30728"/>
                                        </p:tgtEl>
                                        <p:attrNameLst>
                                          <p:attrName>ppt_x</p:attrName>
                                        </p:attrNameLst>
                                      </p:cBhvr>
                                      <p:tavLst>
                                        <p:tav tm="0">
                                          <p:val>
                                            <p:strVal val="#ppt_x-.2"/>
                                          </p:val>
                                        </p:tav>
                                        <p:tav tm="100000">
                                          <p:val>
                                            <p:strVal val="#ppt_x"/>
                                          </p:val>
                                        </p:tav>
                                      </p:tavLst>
                                    </p:anim>
                                    <p:anim calcmode="lin" valueType="num">
                                      <p:cBhvr>
                                        <p:cTn id="101" dur="1000" fill="hold"/>
                                        <p:tgtEl>
                                          <p:spTgt spid="30728"/>
                                        </p:tgtEl>
                                        <p:attrNameLst>
                                          <p:attrName>ppt_y</p:attrName>
                                        </p:attrNameLst>
                                      </p:cBhvr>
                                      <p:tavLst>
                                        <p:tav tm="0">
                                          <p:val>
                                            <p:strVal val="#ppt_y"/>
                                          </p:val>
                                        </p:tav>
                                        <p:tav tm="100000">
                                          <p:val>
                                            <p:strVal val="#ppt_y"/>
                                          </p:val>
                                        </p:tav>
                                      </p:tavLst>
                                    </p:anim>
                                    <p:animEffect transition="in" filter="fade">
                                      <p:cBhvr>
                                        <p:cTn id="102" dur="1000"/>
                                        <p:tgtEl>
                                          <p:spTgt spid="30728"/>
                                        </p:tgtEl>
                                      </p:cBhvr>
                                    </p:animEffect>
                                  </p:childTnLst>
                                </p:cTn>
                              </p:par>
                            </p:childTnLst>
                          </p:cTn>
                        </p:par>
                        <p:par>
                          <p:cTn id="103" fill="hold">
                            <p:stCondLst>
                              <p:cond delay="16250"/>
                            </p:stCondLst>
                            <p:childTnLst>
                              <p:par>
                                <p:cTn id="104" presetID="1" presetClass="exit" presetSubtype="0" fill="hold" nodeType="afterEffect">
                                  <p:stCondLst>
                                    <p:cond delay="1000"/>
                                  </p:stCondLst>
                                  <p:childTnLst>
                                    <p:set>
                                      <p:cBhvr>
                                        <p:cTn id="105" dur="1" fill="hold">
                                          <p:stCondLst>
                                            <p:cond delay="0"/>
                                          </p:stCondLst>
                                        </p:cTn>
                                        <p:tgtEl>
                                          <p:spTgt spid="30728"/>
                                        </p:tgtEl>
                                        <p:attrNameLst>
                                          <p:attrName>style.visibility</p:attrName>
                                        </p:attrNameLst>
                                      </p:cBhvr>
                                      <p:to>
                                        <p:strVal val="hidden"/>
                                      </p:to>
                                    </p:set>
                                  </p:childTnLst>
                                </p:cTn>
                              </p:par>
                            </p:childTnLst>
                          </p:cTn>
                        </p:par>
                        <p:par>
                          <p:cTn id="106" fill="hold">
                            <p:stCondLst>
                              <p:cond delay="17250"/>
                            </p:stCondLst>
                            <p:childTnLst>
                              <p:par>
                                <p:cTn id="107" presetID="54" presetClass="entr" presetSubtype="0" accel="100000" fill="hold" nodeType="afterEffect">
                                  <p:stCondLst>
                                    <p:cond delay="0"/>
                                  </p:stCondLst>
                                  <p:childTnLst>
                                    <p:set>
                                      <p:cBhvr>
                                        <p:cTn id="108" dur="1" fill="hold">
                                          <p:stCondLst>
                                            <p:cond delay="0"/>
                                          </p:stCondLst>
                                        </p:cTn>
                                        <p:tgtEl>
                                          <p:spTgt spid="30726"/>
                                        </p:tgtEl>
                                        <p:attrNameLst>
                                          <p:attrName>style.visibility</p:attrName>
                                        </p:attrNameLst>
                                      </p:cBhvr>
                                      <p:to>
                                        <p:strVal val="visible"/>
                                      </p:to>
                                    </p:set>
                                    <p:anim calcmode="lin" valueType="num">
                                      <p:cBhvr>
                                        <p:cTn id="109" dur="750" fill="hold"/>
                                        <p:tgtEl>
                                          <p:spTgt spid="30726"/>
                                        </p:tgtEl>
                                        <p:attrNameLst>
                                          <p:attrName>ppt_w</p:attrName>
                                        </p:attrNameLst>
                                      </p:cBhvr>
                                      <p:tavLst>
                                        <p:tav tm="0">
                                          <p:val>
                                            <p:strVal val="#ppt_w*0.05"/>
                                          </p:val>
                                        </p:tav>
                                        <p:tav tm="100000">
                                          <p:val>
                                            <p:strVal val="#ppt_w"/>
                                          </p:val>
                                        </p:tav>
                                      </p:tavLst>
                                    </p:anim>
                                    <p:anim calcmode="lin" valueType="num">
                                      <p:cBhvr>
                                        <p:cTn id="110" dur="750" fill="hold"/>
                                        <p:tgtEl>
                                          <p:spTgt spid="30726"/>
                                        </p:tgtEl>
                                        <p:attrNameLst>
                                          <p:attrName>ppt_h</p:attrName>
                                        </p:attrNameLst>
                                      </p:cBhvr>
                                      <p:tavLst>
                                        <p:tav tm="0">
                                          <p:val>
                                            <p:strVal val="#ppt_h"/>
                                          </p:val>
                                        </p:tav>
                                        <p:tav tm="100000">
                                          <p:val>
                                            <p:strVal val="#ppt_h"/>
                                          </p:val>
                                        </p:tav>
                                      </p:tavLst>
                                    </p:anim>
                                    <p:anim calcmode="lin" valueType="num">
                                      <p:cBhvr>
                                        <p:cTn id="111" dur="750" fill="hold"/>
                                        <p:tgtEl>
                                          <p:spTgt spid="30726"/>
                                        </p:tgtEl>
                                        <p:attrNameLst>
                                          <p:attrName>ppt_x</p:attrName>
                                        </p:attrNameLst>
                                      </p:cBhvr>
                                      <p:tavLst>
                                        <p:tav tm="0">
                                          <p:val>
                                            <p:strVal val="#ppt_x-.2"/>
                                          </p:val>
                                        </p:tav>
                                        <p:tav tm="100000">
                                          <p:val>
                                            <p:strVal val="#ppt_x"/>
                                          </p:val>
                                        </p:tav>
                                      </p:tavLst>
                                    </p:anim>
                                    <p:anim calcmode="lin" valueType="num">
                                      <p:cBhvr>
                                        <p:cTn id="112" dur="750" fill="hold"/>
                                        <p:tgtEl>
                                          <p:spTgt spid="30726"/>
                                        </p:tgtEl>
                                        <p:attrNameLst>
                                          <p:attrName>ppt_y</p:attrName>
                                        </p:attrNameLst>
                                      </p:cBhvr>
                                      <p:tavLst>
                                        <p:tav tm="0">
                                          <p:val>
                                            <p:strVal val="#ppt_y"/>
                                          </p:val>
                                        </p:tav>
                                        <p:tav tm="100000">
                                          <p:val>
                                            <p:strVal val="#ppt_y"/>
                                          </p:val>
                                        </p:tav>
                                      </p:tavLst>
                                    </p:anim>
                                    <p:animEffect transition="in" filter="fade">
                                      <p:cBhvr>
                                        <p:cTn id="113" dur="750"/>
                                        <p:tgtEl>
                                          <p:spTgt spid="30726"/>
                                        </p:tgtEl>
                                      </p:cBhvr>
                                    </p:animEffect>
                                  </p:childTnLst>
                                </p:cTn>
                              </p:par>
                            </p:childTnLst>
                          </p:cTn>
                        </p:par>
                        <p:par>
                          <p:cTn id="114" fill="hold">
                            <p:stCondLst>
                              <p:cond delay="18000"/>
                            </p:stCondLst>
                            <p:childTnLst>
                              <p:par>
                                <p:cTn id="115" presetID="1" presetClass="exit" presetSubtype="0" fill="hold" nodeType="afterEffect">
                                  <p:stCondLst>
                                    <p:cond delay="3750"/>
                                  </p:stCondLst>
                                  <p:childTnLst>
                                    <p:set>
                                      <p:cBhvr>
                                        <p:cTn id="116" dur="1" fill="hold">
                                          <p:stCondLst>
                                            <p:cond delay="0"/>
                                          </p:stCondLst>
                                        </p:cTn>
                                        <p:tgtEl>
                                          <p:spTgt spid="30726"/>
                                        </p:tgtEl>
                                        <p:attrNameLst>
                                          <p:attrName>style.visibility</p:attrName>
                                        </p:attrNameLst>
                                      </p:cBhvr>
                                      <p:to>
                                        <p:strVal val="hidden"/>
                                      </p:to>
                                    </p:set>
                                  </p:childTnLst>
                                </p:cTn>
                              </p:par>
                            </p:childTnLst>
                          </p:cTn>
                        </p:par>
                        <p:par>
                          <p:cTn id="117" fill="hold">
                            <p:stCondLst>
                              <p:cond delay="21750"/>
                            </p:stCondLst>
                            <p:childTnLst>
                              <p:par>
                                <p:cTn id="118" presetID="16" presetClass="entr" presetSubtype="37" fill="hold" grpId="0" nodeType="afterEffect">
                                  <p:stCondLst>
                                    <p:cond delay="0"/>
                                  </p:stCondLst>
                                  <p:childTnLst>
                                    <p:set>
                                      <p:cBhvr>
                                        <p:cTn id="119" dur="1" fill="hold">
                                          <p:stCondLst>
                                            <p:cond delay="0"/>
                                          </p:stCondLst>
                                        </p:cTn>
                                        <p:tgtEl>
                                          <p:spTgt spid="14"/>
                                        </p:tgtEl>
                                        <p:attrNameLst>
                                          <p:attrName>style.visibility</p:attrName>
                                        </p:attrNameLst>
                                      </p:cBhvr>
                                      <p:to>
                                        <p:strVal val="visible"/>
                                      </p:to>
                                    </p:set>
                                    <p:animEffect transition="in" filter="barn(outVertical)">
                                      <p:cBhvr>
                                        <p:cTn id="1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899592" y="2132856"/>
            <a:ext cx="8007350" cy="2336537"/>
          </a:xfrm>
          <a:prstGeom prst="rect">
            <a:avLst/>
          </a:prstGeom>
          <a:noFill/>
          <a:ln w="9525">
            <a:noFill/>
            <a:miter lim="800000"/>
            <a:headEnd/>
            <a:tailEnd/>
          </a:ln>
        </p:spPr>
        <p:txBody>
          <a:bodyPr>
            <a:spAutoFit/>
          </a:bodyPr>
          <a:lstStyle/>
          <a:p>
            <a:pPr algn="just">
              <a:lnSpc>
                <a:spcPts val="3500"/>
              </a:lnSpc>
              <a:spcBef>
                <a:spcPct val="20000"/>
              </a:spcBef>
              <a:buClr>
                <a:schemeClr val="accent1"/>
              </a:buClr>
              <a:buFont typeface="Wingdings" pitchFamily="2" charset="2"/>
              <a:buNone/>
            </a:pPr>
            <a:r>
              <a:rPr lang="zh-CN" altLang="en-US" sz="3200" dirty="0">
                <a:ea typeface="微软雅黑" pitchFamily="34" charset="-122"/>
              </a:rPr>
              <a:t>     </a:t>
            </a:r>
            <a:r>
              <a:rPr lang="en-US" altLang="zh-CN" sz="3200" dirty="0" smtClean="0">
                <a:latin typeface="+mn-lt"/>
                <a:ea typeface="微软雅黑" pitchFamily="34" charset="-122"/>
              </a:rPr>
              <a:t>The establishment of work safety emergency rescue coordinated mechanism provides important guarantee for us to respond and dispose to serious natural disasters and accidents. </a:t>
            </a:r>
            <a:endParaRPr lang="zh-CN" altLang="en-US" sz="3200" dirty="0">
              <a:latin typeface="+mn-lt"/>
              <a:ea typeface="微软雅黑"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2"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899592" y="2564904"/>
            <a:ext cx="8007350" cy="1169987"/>
          </a:xfrm>
          <a:prstGeom prst="rect">
            <a:avLst/>
          </a:prstGeom>
          <a:noFill/>
          <a:ln w="9525">
            <a:noFill/>
            <a:miter lim="800000"/>
            <a:headEnd/>
            <a:tailEnd/>
          </a:ln>
        </p:spPr>
        <p:txBody>
          <a:bodyPr>
            <a:spAutoFit/>
          </a:bodyPr>
          <a:lstStyle/>
          <a:p>
            <a:pPr algn="just">
              <a:lnSpc>
                <a:spcPts val="2800"/>
              </a:lnSpc>
              <a:spcBef>
                <a:spcPct val="20000"/>
              </a:spcBef>
              <a:buClr>
                <a:schemeClr val="accent1"/>
              </a:buClr>
              <a:buFont typeface="Wingdings" pitchFamily="2" charset="2"/>
              <a:buNone/>
            </a:pPr>
            <a:r>
              <a:rPr lang="zh-CN" altLang="en-US" sz="2400" dirty="0">
                <a:ea typeface="微软雅黑" pitchFamily="34" charset="-122"/>
              </a:rPr>
              <a:t>     </a:t>
            </a:r>
            <a:r>
              <a:rPr lang="en-US" altLang="zh-CN" sz="2800" dirty="0">
                <a:latin typeface="+mn-lt"/>
                <a:ea typeface="微软雅黑" pitchFamily="34" charset="-122"/>
              </a:rPr>
              <a:t>The coordinated mechanism on emergency rescue provides important guarantee for us to respond and dispose to serious natural disasters and accidents.</a:t>
            </a:r>
            <a:endParaRPr lang="zh-CN" altLang="en-US" sz="2800" dirty="0">
              <a:latin typeface="+mn-lt"/>
              <a:ea typeface="微软雅黑" pitchFamily="34" charset="-122"/>
            </a:endParaRPr>
          </a:p>
        </p:txBody>
      </p:sp>
      <p:sp>
        <p:nvSpPr>
          <p:cNvPr id="7" name="矩形 4">
            <a:hlinkClick r:id="rId5" action="ppaction://hlinkfile"/>
          </p:cNvPr>
          <p:cNvSpPr>
            <a:spLocks noChangeArrowheads="1"/>
          </p:cNvSpPr>
          <p:nvPr/>
        </p:nvSpPr>
        <p:spPr bwMode="auto">
          <a:xfrm>
            <a:off x="977379" y="1225550"/>
            <a:ext cx="6448425" cy="523875"/>
          </a:xfrm>
          <a:prstGeom prst="rect">
            <a:avLst/>
          </a:prstGeom>
          <a:noFill/>
          <a:ln w="9525">
            <a:noFill/>
            <a:miter lim="800000"/>
            <a:headEnd/>
            <a:tailEnd/>
          </a:ln>
        </p:spPr>
        <p:txBody>
          <a:bodyPr>
            <a:spAutoFit/>
          </a:bodyPr>
          <a:lstStyle/>
          <a:p>
            <a:pPr algn="just">
              <a:spcBef>
                <a:spcPct val="25000"/>
              </a:spcBef>
              <a:spcAft>
                <a:spcPct val="25000"/>
              </a:spcAft>
            </a:pPr>
            <a:r>
              <a:rPr lang="en-US" altLang="zh-CN" sz="2800" dirty="0">
                <a:solidFill>
                  <a:srgbClr val="A90815"/>
                </a:solidFill>
                <a:latin typeface="微软雅黑" pitchFamily="34" charset="-122"/>
                <a:ea typeface="微软雅黑" pitchFamily="34" charset="-122"/>
              </a:rPr>
              <a:t>Improvement on emergency rescue</a:t>
            </a:r>
            <a:endParaRPr lang="zh-CN" altLang="zh-CN" sz="2800" dirty="0">
              <a:solidFill>
                <a:srgbClr val="A90815"/>
              </a:solidFill>
              <a:latin typeface="微软雅黑" pitchFamily="34" charset="-122"/>
              <a:ea typeface="微软雅黑" pitchFamily="34" charset="-122"/>
            </a:endParaRPr>
          </a:p>
        </p:txBody>
      </p:sp>
      <p:pic>
        <p:nvPicPr>
          <p:cNvPr id="5" name="国家意志合成20(000017760-000023999).mp4">
            <a:hlinkClick r:id="" action="ppaction://media"/>
          </p:cNvPr>
          <p:cNvPicPr>
            <a:picLocks noRot="1" noChangeAspect="1"/>
          </p:cNvPicPr>
          <p:nvPr>
            <a:videoFile r:link="rId1"/>
          </p:nvPr>
        </p:nvPicPr>
        <p:blipFill>
          <a:blip r:embed="rId6" cstate="print"/>
          <a:stretch>
            <a:fillRect/>
          </a:stretch>
        </p:blipFill>
        <p:spPr>
          <a:xfrm>
            <a:off x="1894948" y="1916832"/>
            <a:ext cx="5530856" cy="4148142"/>
          </a:xfrm>
          <a:prstGeom prst="rect">
            <a:avLst/>
          </a:prstGeom>
        </p:spPr>
      </p:pic>
      <p:pic>
        <p:nvPicPr>
          <p:cNvPr id="8" name="国家意志合成20(000456757-000512727).mp4">
            <a:hlinkClick r:id="" action="ppaction://media"/>
          </p:cNvPr>
          <p:cNvPicPr>
            <a:picLocks noRot="1" noChangeAspect="1"/>
          </p:cNvPicPr>
          <p:nvPr>
            <a:videoFile r:link="rId2"/>
          </p:nvPr>
        </p:nvPicPr>
        <p:blipFill>
          <a:blip r:embed="rId6" cstate="print"/>
          <a:stretch>
            <a:fillRect/>
          </a:stretch>
        </p:blipFill>
        <p:spPr>
          <a:xfrm>
            <a:off x="1895196" y="1973248"/>
            <a:ext cx="5530608" cy="4070766"/>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par>
                          <p:cTn id="12" fill="hold">
                            <p:stCondLst>
                              <p:cond delay="0"/>
                            </p:stCondLst>
                            <p:childTnLst>
                              <p:par>
                                <p:cTn id="13" presetID="1" presetClass="mediacall" presetSubtype="0" fill="hold" nodeType="afterEffect">
                                  <p:stCondLst>
                                    <p:cond delay="0"/>
                                  </p:stCondLst>
                                  <p:childTnLst>
                                    <p:cmd type="call" cmd="playFrom(0.0)">
                                      <p:cBhvr>
                                        <p:cTn id="14" dur="1" fill="hold"/>
                                        <p:tgtEl>
                                          <p:spTgt spid="5"/>
                                        </p:tgtEl>
                                      </p:cBhvr>
                                    </p:cmd>
                                  </p:childTnLst>
                                </p:cTn>
                              </p:par>
                            </p:childTnLst>
                          </p:cTn>
                        </p:par>
                        <p:par>
                          <p:cTn id="15" fill="hold">
                            <p:stCondLst>
                              <p:cond delay="0"/>
                            </p:stCondLst>
                            <p:childTnLst>
                              <p:par>
                                <p:cTn id="16" presetID="2" presetClass="mediacall" presetSubtype="0" fill="hold" nodeType="afterEffect">
                                  <p:stCondLst>
                                    <p:cond delay="0"/>
                                  </p:stCondLst>
                                  <p:childTnLst>
                                    <p:cmd type="call" cmd="togglePause">
                                      <p:cBhvr>
                                        <p:cTn id="17" dur="1" fill="hold"/>
                                        <p:tgtEl>
                                          <p:spTgt spid="5"/>
                                        </p:tgtEl>
                                      </p:cBhvr>
                                    </p:cmd>
                                  </p:childTnLst>
                                </p:cTn>
                              </p:par>
                            </p:childTnLst>
                          </p:cTn>
                        </p:par>
                        <p:par>
                          <p:cTn id="18" fill="hold">
                            <p:stCondLst>
                              <p:cond delay="0"/>
                            </p:stCondLst>
                            <p:childTnLst>
                              <p:par>
                                <p:cTn id="19" presetID="1" presetClass="exit" presetSubtype="0" fill="hold" nodeType="afterEffect">
                                  <p:stCondLst>
                                    <p:cond delay="5000"/>
                                  </p:stCondLst>
                                  <p:childTnLst>
                                    <p:set>
                                      <p:cBhvr>
                                        <p:cTn id="20" dur="1" fill="hold">
                                          <p:stCondLst>
                                            <p:cond delay="0"/>
                                          </p:stCondLst>
                                        </p:cTn>
                                        <p:tgtEl>
                                          <p:spTgt spid="5"/>
                                        </p:tgtEl>
                                        <p:attrNameLst>
                                          <p:attrName>style.visibility</p:attrName>
                                        </p:attrNameLst>
                                      </p:cBhvr>
                                      <p:to>
                                        <p:strVal val="hidden"/>
                                      </p:to>
                                    </p:set>
                                    <p:cmd type="call" cmd="stop">
                                      <p:cBhvr>
                                        <p:cTn id="21" dur="1">
                                          <p:stCondLst>
                                            <p:cond delay="0"/>
                                          </p:stCondLst>
                                        </p:cTn>
                                        <p:tgtEl>
                                          <p:spTgt spid="5"/>
                                        </p:tgtEl>
                                      </p:cBhvr>
                                    </p:cmd>
                                  </p:childTnLst>
                                </p:cTn>
                              </p:par>
                              <p:par>
                                <p:cTn id="22" presetID="1" presetClass="entr" presetSubtype="0" fill="hold" nodeType="withEffect">
                                  <p:stCondLst>
                                    <p:cond delay="5000"/>
                                  </p:stCondLst>
                                  <p:childTnLst>
                                    <p:set>
                                      <p:cBhvr>
                                        <p:cTn id="23" dur="1" fill="hold">
                                          <p:stCondLst>
                                            <p:cond delay="0"/>
                                          </p:stCondLst>
                                        </p:cTn>
                                        <p:tgtEl>
                                          <p:spTgt spid="8"/>
                                        </p:tgtEl>
                                        <p:attrNameLst>
                                          <p:attrName>style.visibility</p:attrName>
                                        </p:attrNameLst>
                                      </p:cBhvr>
                                      <p:to>
                                        <p:strVal val="visible"/>
                                      </p:to>
                                    </p:set>
                                  </p:childTnLst>
                                </p:cTn>
                              </p:par>
                            </p:childTnLst>
                          </p:cTn>
                        </p:par>
                        <p:par>
                          <p:cTn id="24" fill="hold">
                            <p:stCondLst>
                              <p:cond delay="5000"/>
                            </p:stCondLst>
                            <p:childTnLst>
                              <p:par>
                                <p:cTn id="25" presetID="1" presetClass="mediacall" presetSubtype="0" fill="hold" nodeType="afterEffect">
                                  <p:stCondLst>
                                    <p:cond delay="0"/>
                                  </p:stCondLst>
                                  <p:childTnLst>
                                    <p:cmd type="call" cmd="playFrom(0.0)">
                                      <p:cBhvr>
                                        <p:cTn id="26" dur="1" fill="hold"/>
                                        <p:tgtEl>
                                          <p:spTgt spid="8"/>
                                        </p:tgtEl>
                                      </p:cBhvr>
                                    </p:cmd>
                                  </p:childTnLst>
                                </p:cTn>
                              </p:par>
                            </p:childTnLst>
                          </p:cTn>
                        </p:par>
                        <p:par>
                          <p:cTn id="27" fill="hold">
                            <p:stCondLst>
                              <p:cond delay="5000"/>
                            </p:stCondLst>
                            <p:childTnLst>
                              <p:par>
                                <p:cTn id="28" presetID="2" presetClass="mediacall" presetSubtype="0" fill="hold" nodeType="afterEffect">
                                  <p:stCondLst>
                                    <p:cond delay="4000"/>
                                  </p:stCondLst>
                                  <p:childTnLst>
                                    <p:cmd type="call" cmd="togglePause">
                                      <p:cBhvr>
                                        <p:cTn id="29" dur="1" fill="hold"/>
                                        <p:tgtEl>
                                          <p:spTgt spid="8"/>
                                        </p:tgtEl>
                                      </p:cBhvr>
                                    </p:cmd>
                                  </p:childTnLst>
                                </p:cTn>
                              </p:par>
                            </p:childTnLst>
                          </p:cTn>
                        </p:par>
                        <p:par>
                          <p:cTn id="30" fill="hold">
                            <p:stCondLst>
                              <p:cond delay="9000"/>
                            </p:stCondLst>
                            <p:childTnLst>
                              <p:par>
                                <p:cTn id="31" presetID="1" presetClass="exit" presetSubtype="0" fill="hold" nodeType="afterEffect">
                                  <p:stCondLst>
                                    <p:cond delay="0"/>
                                  </p:stCondLst>
                                  <p:childTnLst>
                                    <p:set>
                                      <p:cBhvr>
                                        <p:cTn id="32" dur="1" fill="hold">
                                          <p:stCondLst>
                                            <p:cond delay="0"/>
                                          </p:stCondLst>
                                        </p:cTn>
                                        <p:tgtEl>
                                          <p:spTgt spid="8"/>
                                        </p:tgtEl>
                                        <p:attrNameLst>
                                          <p:attrName>style.visibility</p:attrName>
                                        </p:attrNameLst>
                                      </p:cBhvr>
                                      <p:to>
                                        <p:strVal val="hidden"/>
                                      </p:to>
                                    </p:set>
                                    <p:cmd type="call" cmd="stop">
                                      <p:cBhvr>
                                        <p:cTn id="33" dur="1">
                                          <p:stCondLst>
                                            <p:cond delay="0"/>
                                          </p:stCondLst>
                                        </p:cTn>
                                        <p:tgtEl>
                                          <p:spTgt spid="8"/>
                                        </p:tgtEl>
                                      </p:cBhvr>
                                    </p:cmd>
                                  </p:childTnLst>
                                </p:cTn>
                              </p:par>
                            </p:childTnLst>
                          </p:cTn>
                        </p:par>
                        <p:par>
                          <p:cTn id="34" fill="hold">
                            <p:stCondLst>
                              <p:cond delay="9000"/>
                            </p:stCondLst>
                            <p:childTnLst>
                              <p:par>
                                <p:cTn id="35" presetID="16" presetClass="entr" presetSubtype="21" fill="hold" grpId="1"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arn(inVertical)">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38" fill="hold" display="0">
                  <p:stCondLst>
                    <p:cond delay="indefinite"/>
                  </p:stCondLst>
                  <p:endCondLst>
                    <p:cond evt="onNext" delay="0">
                      <p:tgtEl>
                        <p:sldTgt/>
                      </p:tgtEl>
                    </p:cond>
                    <p:cond evt="onPrev" delay="0">
                      <p:tgtEl>
                        <p:sldTgt/>
                      </p:tgtEl>
                    </p:cond>
                  </p:endCondLst>
                </p:cTn>
                <p:tgtEl>
                  <p:spTgt spid="5"/>
                </p:tgtEl>
              </p:cMediaNode>
            </p:video>
            <p:video>
              <p:cMediaNode>
                <p:cTn id="39" fill="hold" display="0">
                  <p:stCondLst>
                    <p:cond delay="indefinite"/>
                  </p:stCondLst>
                  <p:endCondLst>
                    <p:cond evt="onNext" delay="0">
                      <p:tgtEl>
                        <p:sldTgt/>
                      </p:tgtEl>
                    </p:cond>
                    <p:cond evt="onPrev" delay="0">
                      <p:tgtEl>
                        <p:sldTgt/>
                      </p:tgtEl>
                    </p:cond>
                  </p:endCondLst>
                </p:cTn>
                <p:tgtEl>
                  <p:spTgt spid="8"/>
                </p:tgtEl>
              </p:cMediaNode>
            </p:video>
          </p:childTnLst>
        </p:cTn>
      </p:par>
    </p:tnLst>
    <p:bldLst>
      <p:bldP spid="6" grpId="1"/>
      <p:bldP spid="7"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4">
            <a:hlinkClick r:id="rId4" action="ppaction://hlinkfile"/>
          </p:cNvPr>
          <p:cNvSpPr>
            <a:spLocks noChangeArrowheads="1"/>
          </p:cNvSpPr>
          <p:nvPr/>
        </p:nvSpPr>
        <p:spPr bwMode="auto">
          <a:xfrm>
            <a:off x="1006475" y="963613"/>
            <a:ext cx="6448425" cy="523875"/>
          </a:xfrm>
          <a:prstGeom prst="rect">
            <a:avLst/>
          </a:prstGeom>
          <a:noFill/>
          <a:ln w="9525">
            <a:noFill/>
            <a:miter lim="800000"/>
            <a:headEnd/>
            <a:tailEnd/>
          </a:ln>
        </p:spPr>
        <p:txBody>
          <a:bodyPr>
            <a:spAutoFit/>
          </a:bodyPr>
          <a:lstStyle/>
          <a:p>
            <a:pPr algn="just">
              <a:spcBef>
                <a:spcPct val="25000"/>
              </a:spcBef>
              <a:spcAft>
                <a:spcPct val="25000"/>
              </a:spcAft>
            </a:pPr>
            <a:r>
              <a:rPr lang="en-US" altLang="zh-CN" sz="2800" dirty="0">
                <a:solidFill>
                  <a:srgbClr val="A90815"/>
                </a:solidFill>
                <a:latin typeface="微软雅黑" pitchFamily="34" charset="-122"/>
                <a:ea typeface="微软雅黑" pitchFamily="34" charset="-122"/>
              </a:rPr>
              <a:t>Improvement on emergency rescue</a:t>
            </a:r>
            <a:endParaRPr lang="zh-CN" altLang="zh-CN" sz="2800" dirty="0">
              <a:solidFill>
                <a:srgbClr val="A90815"/>
              </a:solidFill>
              <a:latin typeface="微软雅黑" pitchFamily="34" charset="-122"/>
              <a:ea typeface="微软雅黑" pitchFamily="34" charset="-122"/>
            </a:endParaRPr>
          </a:p>
        </p:txBody>
      </p:sp>
      <p:pic>
        <p:nvPicPr>
          <p:cNvPr id="12293" name="Picture 5" descr="c:\users\BALIC2~1\appdata\roaming\360se6\USERDA~1\Temp\D43D7E~1.JPG"/>
          <p:cNvPicPr>
            <a:picLocks noChangeAspect="1" noChangeArrowheads="1"/>
          </p:cNvPicPr>
          <p:nvPr/>
        </p:nvPicPr>
        <p:blipFill>
          <a:blip r:embed="rId5" cstate="print"/>
          <a:srcRect/>
          <a:stretch>
            <a:fillRect/>
          </a:stretch>
        </p:blipFill>
        <p:spPr bwMode="auto">
          <a:xfrm>
            <a:off x="4649167" y="1700808"/>
            <a:ext cx="3603625" cy="2598738"/>
          </a:xfrm>
          <a:prstGeom prst="rect">
            <a:avLst/>
          </a:prstGeom>
          <a:noFill/>
          <a:ln w="9525">
            <a:noFill/>
            <a:miter lim="800000"/>
            <a:headEnd/>
            <a:tailEnd/>
          </a:ln>
        </p:spPr>
      </p:pic>
      <p:pic>
        <p:nvPicPr>
          <p:cNvPr id="12297" name="Picture 9" descr="c:\users\BALIC2~1\appdata\roaming\360se6\USERDA~1\Temp\LOCAL2~1.JPG"/>
          <p:cNvPicPr>
            <a:picLocks noChangeAspect="1" noChangeArrowheads="1"/>
          </p:cNvPicPr>
          <p:nvPr/>
        </p:nvPicPr>
        <p:blipFill>
          <a:blip r:embed="rId6" cstate="print"/>
          <a:srcRect/>
          <a:stretch>
            <a:fillRect/>
          </a:stretch>
        </p:blipFill>
        <p:spPr bwMode="auto">
          <a:xfrm>
            <a:off x="797892" y="3167658"/>
            <a:ext cx="3662363" cy="2598738"/>
          </a:xfrm>
          <a:prstGeom prst="rect">
            <a:avLst/>
          </a:prstGeom>
          <a:noFill/>
          <a:ln w="9525">
            <a:noFill/>
            <a:miter lim="800000"/>
            <a:headEnd/>
            <a:tailEnd/>
          </a:ln>
        </p:spPr>
      </p:pic>
      <p:sp>
        <p:nvSpPr>
          <p:cNvPr id="12" name="Text Box 22"/>
          <p:cNvSpPr txBox="1">
            <a:spLocks noChangeArrowheads="1"/>
          </p:cNvSpPr>
          <p:nvPr/>
        </p:nvSpPr>
        <p:spPr bwMode="auto">
          <a:xfrm>
            <a:off x="550242" y="1613496"/>
            <a:ext cx="4048125" cy="1373187"/>
          </a:xfrm>
          <a:prstGeom prst="rect">
            <a:avLst/>
          </a:prstGeom>
          <a:noFill/>
          <a:ln w="9525">
            <a:noFill/>
            <a:miter lim="800000"/>
            <a:headEnd/>
            <a:tailEnd/>
          </a:ln>
        </p:spPr>
        <p:txBody>
          <a:bodyPr>
            <a:spAutoFit/>
          </a:bodyPr>
          <a:lstStyle/>
          <a:p>
            <a:pPr algn="just">
              <a:spcBef>
                <a:spcPct val="20000"/>
              </a:spcBef>
              <a:buClr>
                <a:schemeClr val="accent1"/>
              </a:buClr>
              <a:buFont typeface="Wingdings" pitchFamily="2" charset="2"/>
              <a:buNone/>
            </a:pPr>
            <a:r>
              <a:rPr lang="en-US" altLang="zh-CN" sz="2600" b="1" dirty="0"/>
              <a:t>Organized 1780 soldiers </a:t>
            </a:r>
          </a:p>
          <a:p>
            <a:pPr algn="just">
              <a:spcBef>
                <a:spcPct val="20000"/>
              </a:spcBef>
              <a:buClr>
                <a:schemeClr val="accent1"/>
              </a:buClr>
              <a:buFont typeface="Wingdings" pitchFamily="2" charset="2"/>
              <a:buNone/>
            </a:pPr>
            <a:r>
              <a:rPr lang="en-US" altLang="zh-CN" sz="2600" b="1" dirty="0"/>
              <a:t>and armed polices near by in 20 minutes</a:t>
            </a:r>
            <a:endParaRPr lang="zh-CN" altLang="en-US" sz="2600" b="1" dirty="0"/>
          </a:p>
        </p:txBody>
      </p:sp>
      <p:sp>
        <p:nvSpPr>
          <p:cNvPr id="13" name="Text Box 24"/>
          <p:cNvSpPr txBox="1">
            <a:spLocks noChangeArrowheads="1"/>
          </p:cNvSpPr>
          <p:nvPr/>
        </p:nvSpPr>
        <p:spPr bwMode="auto">
          <a:xfrm>
            <a:off x="4442792" y="4539258"/>
            <a:ext cx="4165600" cy="1292225"/>
          </a:xfrm>
          <a:prstGeom prst="rect">
            <a:avLst/>
          </a:prstGeom>
          <a:noFill/>
          <a:ln w="9525">
            <a:noFill/>
            <a:miter lim="800000"/>
            <a:headEnd/>
            <a:tailEnd/>
          </a:ln>
        </p:spPr>
        <p:txBody>
          <a:bodyPr>
            <a:spAutoFit/>
          </a:bodyPr>
          <a:lstStyle/>
          <a:p>
            <a:pPr algn="just">
              <a:spcBef>
                <a:spcPct val="20000"/>
              </a:spcBef>
              <a:buClr>
                <a:schemeClr val="accent1"/>
              </a:buClr>
              <a:buFont typeface="Wingdings" pitchFamily="2" charset="2"/>
              <a:buNone/>
            </a:pPr>
            <a:r>
              <a:rPr lang="en-US" altLang="zh-CN" sz="2600" b="1" dirty="0"/>
              <a:t>Organized 450 machines to the rescue in 20 min-</a:t>
            </a:r>
            <a:r>
              <a:rPr lang="en-US" altLang="zh-CN" sz="2600" b="1" dirty="0" err="1"/>
              <a:t>utes</a:t>
            </a:r>
            <a:endParaRPr lang="en-US" altLang="zh-CN" sz="2600" b="1" dirty="0"/>
          </a:p>
        </p:txBody>
      </p:sp>
      <p:pic>
        <p:nvPicPr>
          <p:cNvPr id="9" name="王志坚同志接受《朝闻天下》采访报道(000017030-000037689)(000003100-000023800)(000002930-000023641).mp4">
            <a:hlinkClick r:id="" action="ppaction://media"/>
          </p:cNvPr>
          <p:cNvPicPr>
            <a:picLocks noRot="1" noChangeAspect="1"/>
          </p:cNvPicPr>
          <p:nvPr>
            <a:videoFile r:link="rId1"/>
          </p:nvPr>
        </p:nvPicPr>
        <p:blipFill>
          <a:blip r:embed="rId7" cstate="print"/>
          <a:stretch>
            <a:fillRect/>
          </a:stretch>
        </p:blipFill>
        <p:spPr>
          <a:xfrm>
            <a:off x="1715120" y="1770130"/>
            <a:ext cx="4968552" cy="3726414"/>
          </a:xfrm>
          <a:prstGeom prst="rect">
            <a:avLst/>
          </a:prstGeom>
        </p:spPr>
      </p:pic>
      <p:sp>
        <p:nvSpPr>
          <p:cNvPr id="8" name="Text Box 3"/>
          <p:cNvSpPr txBox="1">
            <a:spLocks noChangeArrowheads="1"/>
          </p:cNvSpPr>
          <p:nvPr/>
        </p:nvSpPr>
        <p:spPr bwMode="auto">
          <a:xfrm>
            <a:off x="899592" y="1916832"/>
            <a:ext cx="8007350" cy="990015"/>
          </a:xfrm>
          <a:prstGeom prst="rect">
            <a:avLst/>
          </a:prstGeom>
          <a:noFill/>
          <a:ln w="9525">
            <a:noFill/>
            <a:miter lim="800000"/>
            <a:headEnd/>
            <a:tailEnd/>
          </a:ln>
        </p:spPr>
        <p:txBody>
          <a:bodyPr>
            <a:spAutoFit/>
          </a:bodyPr>
          <a:lstStyle/>
          <a:p>
            <a:pPr algn="just">
              <a:lnSpc>
                <a:spcPts val="3500"/>
              </a:lnSpc>
              <a:spcBef>
                <a:spcPct val="20000"/>
              </a:spcBef>
              <a:buClr>
                <a:schemeClr val="accent1"/>
              </a:buClr>
              <a:buFont typeface="Wingdings" pitchFamily="2" charset="2"/>
              <a:buNone/>
            </a:pPr>
            <a:r>
              <a:rPr lang="zh-CN" altLang="en-US" sz="2800" dirty="0">
                <a:ea typeface="微软雅黑" pitchFamily="34" charset="-122"/>
              </a:rPr>
              <a:t>     </a:t>
            </a:r>
            <a:r>
              <a:rPr lang="en-US" altLang="zh-CN" sz="2800" dirty="0" smtClean="0">
                <a:ea typeface="微软雅黑" pitchFamily="34" charset="-122"/>
              </a:rPr>
              <a:t>On </a:t>
            </a:r>
            <a:r>
              <a:rPr lang="en-US" altLang="zh-CN" sz="2800" dirty="0">
                <a:ea typeface="微软雅黑" pitchFamily="34" charset="-122"/>
              </a:rPr>
              <a:t>March 29, 2013, it happened landslides in a manufacturer in </a:t>
            </a:r>
            <a:r>
              <a:rPr lang="en-US" altLang="zh-CN" sz="2800" dirty="0" err="1">
                <a:ea typeface="微软雅黑" pitchFamily="34" charset="-122"/>
              </a:rPr>
              <a:t>Mozhu</a:t>
            </a:r>
            <a:r>
              <a:rPr lang="en-US" altLang="zh-CN" sz="2800" dirty="0">
                <a:ea typeface="微软雅黑" pitchFamily="34" charset="-122"/>
              </a:rPr>
              <a:t> of </a:t>
            </a:r>
            <a:r>
              <a:rPr lang="en-US" altLang="zh-CN" sz="2800" dirty="0" smtClean="0">
                <a:ea typeface="微软雅黑" pitchFamily="34" charset="-122"/>
              </a:rPr>
              <a:t>Tibet.</a:t>
            </a:r>
            <a:endParaRPr lang="zh-CN" altLang="en-US" sz="2800" dirty="0">
              <a:ea typeface="微软雅黑"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8"/>
                                        </p:tgtEl>
                                        <p:attrNameLst>
                                          <p:attrName>style.visibility</p:attrName>
                                        </p:attrNameLst>
                                      </p:cBhvr>
                                      <p:to>
                                        <p:strVal val="hidden"/>
                                      </p:to>
                                    </p:set>
                                  </p:childTnLst>
                                </p:cTn>
                              </p:par>
                            </p:childTnLst>
                          </p:cTn>
                        </p:par>
                        <p:par>
                          <p:cTn id="16" fill="hold">
                            <p:stCondLst>
                              <p:cond delay="0"/>
                            </p:stCondLst>
                            <p:childTnLst>
                              <p:par>
                                <p:cTn id="17" presetID="1"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par>
                          <p:cTn id="19" fill="hold">
                            <p:stCondLst>
                              <p:cond delay="0"/>
                            </p:stCondLst>
                            <p:childTnLst>
                              <p:par>
                                <p:cTn id="20" presetID="1" presetClass="mediacall" presetSubtype="0" fill="hold" nodeType="afterEffect">
                                  <p:stCondLst>
                                    <p:cond delay="0"/>
                                  </p:stCondLst>
                                  <p:childTnLst>
                                    <p:cmd type="call" cmd="playFrom(0.0)">
                                      <p:cBhvr>
                                        <p:cTn id="21" dur="1" fill="hold"/>
                                        <p:tgtEl>
                                          <p:spTgt spid="9"/>
                                        </p:tgtEl>
                                      </p:cBhvr>
                                    </p:cmd>
                                  </p:childTnLst>
                                </p:cTn>
                              </p:par>
                            </p:childTnLst>
                          </p:cTn>
                        </p:par>
                        <p:par>
                          <p:cTn id="22" fill="hold">
                            <p:stCondLst>
                              <p:cond delay="0"/>
                            </p:stCondLst>
                            <p:childTnLst>
                              <p:par>
                                <p:cTn id="23" presetID="2" presetClass="mediacall" presetSubtype="0" fill="hold" nodeType="afterEffect">
                                  <p:stCondLst>
                                    <p:cond delay="0"/>
                                  </p:stCondLst>
                                  <p:childTnLst>
                                    <p:cmd type="call" cmd="togglePause">
                                      <p:cBhvr>
                                        <p:cTn id="24" dur="1" fill="hold"/>
                                        <p:tgtEl>
                                          <p:spTgt spid="9"/>
                                        </p:tgtEl>
                                      </p:cBhvr>
                                    </p:cmd>
                                  </p:childTnLst>
                                </p:cTn>
                              </p:par>
                            </p:childTnLst>
                          </p:cTn>
                        </p:par>
                        <p:par>
                          <p:cTn id="25" fill="hold">
                            <p:stCondLst>
                              <p:cond delay="0"/>
                            </p:stCondLst>
                            <p:childTnLst>
                              <p:par>
                                <p:cTn id="26" presetID="1" presetClass="exit" presetSubtype="0" fill="hold" nodeType="afterEffect">
                                  <p:stCondLst>
                                    <p:cond delay="7000"/>
                                  </p:stCondLst>
                                  <p:childTnLst>
                                    <p:set>
                                      <p:cBhvr>
                                        <p:cTn id="27" dur="1" fill="hold">
                                          <p:stCondLst>
                                            <p:cond delay="9"/>
                                          </p:stCondLst>
                                        </p:cTn>
                                        <p:tgtEl>
                                          <p:spTgt spid="9"/>
                                        </p:tgtEl>
                                        <p:attrNameLst>
                                          <p:attrName>style.visibility</p:attrName>
                                        </p:attrNameLst>
                                      </p:cBhvr>
                                      <p:to>
                                        <p:strVal val="hidden"/>
                                      </p:to>
                                    </p:set>
                                    <p:cmd type="call" cmd="stop">
                                      <p:cBhvr>
                                        <p:cTn id="28" dur="1">
                                          <p:stCondLst>
                                            <p:cond delay="9"/>
                                          </p:stCondLst>
                                        </p:cTn>
                                        <p:tgtEl>
                                          <p:spTgt spid="9"/>
                                        </p:tgtEl>
                                      </p:cBhvr>
                                    </p:cmd>
                                  </p:childTnLst>
                                </p:cTn>
                              </p:par>
                            </p:childTnLst>
                          </p:cTn>
                        </p:par>
                        <p:par>
                          <p:cTn id="29" fill="hold">
                            <p:stCondLst>
                              <p:cond delay="7010"/>
                            </p:stCondLst>
                            <p:childTnLst>
                              <p:par>
                                <p:cTn id="30" presetID="9" presetClass="entr" presetSubtype="0" fill="hold" nodeType="afterEffect">
                                  <p:stCondLst>
                                    <p:cond delay="0"/>
                                  </p:stCondLst>
                                  <p:childTnLst>
                                    <p:set>
                                      <p:cBhvr>
                                        <p:cTn id="31" dur="1" fill="hold">
                                          <p:stCondLst>
                                            <p:cond delay="0"/>
                                          </p:stCondLst>
                                        </p:cTn>
                                        <p:tgtEl>
                                          <p:spTgt spid="12297"/>
                                        </p:tgtEl>
                                        <p:attrNameLst>
                                          <p:attrName>style.visibility</p:attrName>
                                        </p:attrNameLst>
                                      </p:cBhvr>
                                      <p:to>
                                        <p:strVal val="visible"/>
                                      </p:to>
                                    </p:set>
                                    <p:animEffect transition="in" filter="dissolve">
                                      <p:cBhvr>
                                        <p:cTn id="32" dur="500"/>
                                        <p:tgtEl>
                                          <p:spTgt spid="12297"/>
                                        </p:tgtEl>
                                      </p:cBhvr>
                                    </p:animEffect>
                                  </p:childTnLst>
                                </p:cTn>
                              </p:par>
                            </p:childTnLst>
                          </p:cTn>
                        </p:par>
                        <p:par>
                          <p:cTn id="33" fill="hold">
                            <p:stCondLst>
                              <p:cond delay="7510"/>
                            </p:stCondLst>
                            <p:childTnLst>
                              <p:par>
                                <p:cTn id="34" presetID="4" presetClass="entr" presetSubtype="16"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ox(in)">
                                      <p:cBhvr>
                                        <p:cTn id="36" dur="500"/>
                                        <p:tgtEl>
                                          <p:spTgt spid="12"/>
                                        </p:tgtEl>
                                      </p:cBhvr>
                                    </p:animEffect>
                                  </p:childTnLst>
                                </p:cTn>
                              </p:par>
                            </p:childTnLst>
                          </p:cTn>
                        </p:par>
                        <p:par>
                          <p:cTn id="37" fill="hold">
                            <p:stCondLst>
                              <p:cond delay="8010"/>
                            </p:stCondLst>
                            <p:childTnLst>
                              <p:par>
                                <p:cTn id="38" presetID="17" presetClass="entr" presetSubtype="10" fill="hold" nodeType="afterEffect">
                                  <p:stCondLst>
                                    <p:cond delay="0"/>
                                  </p:stCondLst>
                                  <p:childTnLst>
                                    <p:set>
                                      <p:cBhvr>
                                        <p:cTn id="39" dur="1" fill="hold">
                                          <p:stCondLst>
                                            <p:cond delay="0"/>
                                          </p:stCondLst>
                                        </p:cTn>
                                        <p:tgtEl>
                                          <p:spTgt spid="12293"/>
                                        </p:tgtEl>
                                        <p:attrNameLst>
                                          <p:attrName>style.visibility</p:attrName>
                                        </p:attrNameLst>
                                      </p:cBhvr>
                                      <p:to>
                                        <p:strVal val="visible"/>
                                      </p:to>
                                    </p:set>
                                    <p:anim calcmode="lin" valueType="num">
                                      <p:cBhvr>
                                        <p:cTn id="40" dur="500" fill="hold"/>
                                        <p:tgtEl>
                                          <p:spTgt spid="12293"/>
                                        </p:tgtEl>
                                        <p:attrNameLst>
                                          <p:attrName>ppt_w</p:attrName>
                                        </p:attrNameLst>
                                      </p:cBhvr>
                                      <p:tavLst>
                                        <p:tav tm="0">
                                          <p:val>
                                            <p:fltVal val="0"/>
                                          </p:val>
                                        </p:tav>
                                        <p:tav tm="100000">
                                          <p:val>
                                            <p:strVal val="#ppt_w"/>
                                          </p:val>
                                        </p:tav>
                                      </p:tavLst>
                                    </p:anim>
                                    <p:anim calcmode="lin" valueType="num">
                                      <p:cBhvr>
                                        <p:cTn id="41" dur="500" fill="hold"/>
                                        <p:tgtEl>
                                          <p:spTgt spid="12293"/>
                                        </p:tgtEl>
                                        <p:attrNameLst>
                                          <p:attrName>ppt_h</p:attrName>
                                        </p:attrNameLst>
                                      </p:cBhvr>
                                      <p:tavLst>
                                        <p:tav tm="0">
                                          <p:val>
                                            <p:strVal val="#ppt_h"/>
                                          </p:val>
                                        </p:tav>
                                        <p:tav tm="100000">
                                          <p:val>
                                            <p:strVal val="#ppt_h"/>
                                          </p:val>
                                        </p:tav>
                                      </p:tavLst>
                                    </p:anim>
                                  </p:childTnLst>
                                </p:cTn>
                              </p:par>
                            </p:childTnLst>
                          </p:cTn>
                        </p:par>
                        <p:par>
                          <p:cTn id="42" fill="hold">
                            <p:stCondLst>
                              <p:cond delay="8510"/>
                            </p:stCondLst>
                            <p:childTnLst>
                              <p:par>
                                <p:cTn id="43" presetID="12" presetClass="entr" presetSubtype="4"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slide(fromBottom)">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46" fill="hold" display="0">
                  <p:stCondLst>
                    <p:cond delay="indefinite"/>
                  </p:stCondLst>
                  <p:endCondLst>
                    <p:cond evt="onNext" delay="0">
                      <p:tgtEl>
                        <p:sldTgt/>
                      </p:tgtEl>
                    </p:cond>
                    <p:cond evt="onPrev" delay="0">
                      <p:tgtEl>
                        <p:sldTgt/>
                      </p:tgtEl>
                    </p:cond>
                  </p:endCondLst>
                </p:cTn>
                <p:tgtEl>
                  <p:spTgt spid="9"/>
                </p:tgtEl>
              </p:cMediaNode>
            </p:video>
          </p:childTnLst>
        </p:cTn>
      </p:par>
    </p:tnLst>
    <p:bldLst>
      <p:bldP spid="7" grpId="0" autoUpdateAnimBg="0"/>
      <p:bldP spid="12" grpId="0"/>
      <p:bldP spid="13" grpId="0"/>
      <p:bldP spid="8" grpId="0"/>
      <p:bldP spid="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4">
            <a:hlinkClick r:id="rId3" action="ppaction://hlinkfile"/>
          </p:cNvPr>
          <p:cNvSpPr>
            <a:spLocks noChangeArrowheads="1"/>
          </p:cNvSpPr>
          <p:nvPr/>
        </p:nvSpPr>
        <p:spPr bwMode="auto">
          <a:xfrm>
            <a:off x="900113" y="5097463"/>
            <a:ext cx="2951162" cy="1148648"/>
          </a:xfrm>
          <a:prstGeom prst="rect">
            <a:avLst/>
          </a:prstGeom>
          <a:noFill/>
          <a:ln w="9525">
            <a:noFill/>
            <a:miter lim="800000"/>
            <a:headEnd/>
            <a:tailEnd/>
          </a:ln>
        </p:spPr>
        <p:txBody>
          <a:bodyPr>
            <a:spAutoFit/>
          </a:bodyPr>
          <a:lstStyle/>
          <a:p>
            <a:pPr>
              <a:lnSpc>
                <a:spcPct val="110000"/>
              </a:lnSpc>
              <a:spcBef>
                <a:spcPct val="25000"/>
              </a:spcBef>
              <a:spcAft>
                <a:spcPct val="25000"/>
              </a:spcAft>
            </a:pPr>
            <a:r>
              <a:rPr lang="en-US" altLang="zh-CN" sz="3200" b="1" dirty="0">
                <a:solidFill>
                  <a:srgbClr val="A90815"/>
                </a:solidFill>
                <a:latin typeface="+mn-lt"/>
                <a:ea typeface="黑体" pitchFamily="49" charset="-122"/>
              </a:rPr>
              <a:t>Strengthen cooperation</a:t>
            </a:r>
            <a:endParaRPr lang="zh-CN" altLang="zh-CN" sz="3200" b="1" dirty="0">
              <a:solidFill>
                <a:srgbClr val="A90815"/>
              </a:solidFill>
              <a:latin typeface="+mn-lt"/>
              <a:ea typeface="黑体" pitchFamily="49" charset="-122"/>
            </a:endParaRPr>
          </a:p>
        </p:txBody>
      </p:sp>
      <p:sp>
        <p:nvSpPr>
          <p:cNvPr id="6" name="矩形 4">
            <a:hlinkClick r:id="rId3" action="ppaction://hlinkfile"/>
          </p:cNvPr>
          <p:cNvSpPr>
            <a:spLocks noChangeArrowheads="1"/>
          </p:cNvSpPr>
          <p:nvPr/>
        </p:nvSpPr>
        <p:spPr bwMode="auto">
          <a:xfrm>
            <a:off x="917575" y="1878013"/>
            <a:ext cx="4019550" cy="606961"/>
          </a:xfrm>
          <a:prstGeom prst="rect">
            <a:avLst/>
          </a:prstGeom>
          <a:noFill/>
          <a:ln w="9525">
            <a:noFill/>
            <a:miter lim="800000"/>
            <a:headEnd/>
            <a:tailEnd/>
          </a:ln>
        </p:spPr>
        <p:txBody>
          <a:bodyPr>
            <a:spAutoFit/>
          </a:bodyPr>
          <a:lstStyle/>
          <a:p>
            <a:pPr>
              <a:lnSpc>
                <a:spcPct val="110000"/>
              </a:lnSpc>
              <a:spcBef>
                <a:spcPct val="25000"/>
              </a:spcBef>
              <a:spcAft>
                <a:spcPct val="25000"/>
              </a:spcAft>
            </a:pPr>
            <a:r>
              <a:rPr lang="en-US" altLang="zh-CN" sz="3200" b="1" dirty="0">
                <a:solidFill>
                  <a:srgbClr val="A90815"/>
                </a:solidFill>
                <a:latin typeface="+mn-lt"/>
                <a:ea typeface="黑体" pitchFamily="49" charset="-122"/>
              </a:rPr>
              <a:t>Exchange thoughts </a:t>
            </a:r>
            <a:endParaRPr lang="zh-CN" altLang="zh-CN" sz="3200" b="1" dirty="0">
              <a:solidFill>
                <a:srgbClr val="A90815"/>
              </a:solidFill>
              <a:latin typeface="+mn-lt"/>
              <a:ea typeface="黑体" pitchFamily="49" charset="-122"/>
            </a:endParaRPr>
          </a:p>
        </p:txBody>
      </p:sp>
      <p:sp>
        <p:nvSpPr>
          <p:cNvPr id="7" name="矩形 4">
            <a:hlinkClick r:id="rId3" action="ppaction://hlinkfile"/>
          </p:cNvPr>
          <p:cNvSpPr>
            <a:spLocks noChangeArrowheads="1"/>
          </p:cNvSpPr>
          <p:nvPr/>
        </p:nvSpPr>
        <p:spPr bwMode="auto">
          <a:xfrm>
            <a:off x="895350" y="2697163"/>
            <a:ext cx="3663950" cy="963612"/>
          </a:xfrm>
          <a:prstGeom prst="rect">
            <a:avLst/>
          </a:prstGeom>
          <a:noFill/>
          <a:ln w="9525">
            <a:noFill/>
            <a:miter lim="800000"/>
            <a:headEnd/>
            <a:tailEnd/>
          </a:ln>
        </p:spPr>
        <p:txBody>
          <a:bodyPr>
            <a:spAutoFit/>
          </a:bodyPr>
          <a:lstStyle/>
          <a:p>
            <a:pPr>
              <a:lnSpc>
                <a:spcPts val="3400"/>
              </a:lnSpc>
              <a:spcBef>
                <a:spcPct val="25000"/>
              </a:spcBef>
              <a:spcAft>
                <a:spcPct val="25000"/>
              </a:spcAft>
            </a:pPr>
            <a:r>
              <a:rPr lang="en-US" altLang="zh-CN" sz="3200" b="1" dirty="0">
                <a:solidFill>
                  <a:srgbClr val="A90815"/>
                </a:solidFill>
                <a:latin typeface="+mn-lt"/>
                <a:ea typeface="黑体" pitchFamily="49" charset="-122"/>
              </a:rPr>
              <a:t>Learn experience from each other </a:t>
            </a:r>
            <a:endParaRPr lang="zh-CN" altLang="zh-CN" sz="3200" b="1" dirty="0">
              <a:solidFill>
                <a:srgbClr val="A90815"/>
              </a:solidFill>
              <a:latin typeface="+mn-lt"/>
              <a:ea typeface="黑体" pitchFamily="49" charset="-122"/>
            </a:endParaRPr>
          </a:p>
        </p:txBody>
      </p:sp>
      <p:sp>
        <p:nvSpPr>
          <p:cNvPr id="8" name="矩形 4">
            <a:hlinkClick r:id="rId3" action="ppaction://hlinkfile"/>
          </p:cNvPr>
          <p:cNvSpPr>
            <a:spLocks noChangeArrowheads="1"/>
          </p:cNvSpPr>
          <p:nvPr/>
        </p:nvSpPr>
        <p:spPr bwMode="auto">
          <a:xfrm>
            <a:off x="882650" y="3849688"/>
            <a:ext cx="4003675" cy="1148648"/>
          </a:xfrm>
          <a:prstGeom prst="rect">
            <a:avLst/>
          </a:prstGeom>
          <a:noFill/>
          <a:ln w="9525">
            <a:noFill/>
            <a:miter lim="800000"/>
            <a:headEnd/>
            <a:tailEnd/>
          </a:ln>
        </p:spPr>
        <p:txBody>
          <a:bodyPr>
            <a:spAutoFit/>
          </a:bodyPr>
          <a:lstStyle/>
          <a:p>
            <a:pPr>
              <a:lnSpc>
                <a:spcPct val="110000"/>
              </a:lnSpc>
              <a:spcBef>
                <a:spcPct val="25000"/>
              </a:spcBef>
              <a:spcAft>
                <a:spcPct val="25000"/>
              </a:spcAft>
            </a:pPr>
            <a:r>
              <a:rPr lang="en-US" altLang="zh-CN" sz="3200" b="1" dirty="0">
                <a:solidFill>
                  <a:srgbClr val="A90815"/>
                </a:solidFill>
                <a:latin typeface="+mn-lt"/>
                <a:ea typeface="黑体" pitchFamily="49" charset="-122"/>
              </a:rPr>
              <a:t>Update technology achievements </a:t>
            </a:r>
            <a:endParaRPr lang="zh-CN" altLang="zh-CN" sz="3200" b="1" dirty="0">
              <a:solidFill>
                <a:srgbClr val="A90815"/>
              </a:solidFill>
              <a:latin typeface="+mn-lt"/>
              <a:ea typeface="黑体" pitchFamily="49" charset="-122"/>
            </a:endParaRPr>
          </a:p>
        </p:txBody>
      </p:sp>
      <p:sp>
        <p:nvSpPr>
          <p:cNvPr id="9" name="矩形 4">
            <a:hlinkClick r:id="rId3" action="ppaction://hlinkfile"/>
          </p:cNvPr>
          <p:cNvSpPr>
            <a:spLocks noChangeArrowheads="1"/>
          </p:cNvSpPr>
          <p:nvPr/>
        </p:nvSpPr>
        <p:spPr bwMode="auto">
          <a:xfrm>
            <a:off x="6338888" y="3568700"/>
            <a:ext cx="2728912" cy="1214628"/>
          </a:xfrm>
          <a:prstGeom prst="rect">
            <a:avLst/>
          </a:prstGeom>
          <a:noFill/>
          <a:ln w="9525">
            <a:noFill/>
            <a:miter lim="800000"/>
            <a:headEnd/>
            <a:tailEnd/>
          </a:ln>
        </p:spPr>
        <p:txBody>
          <a:bodyPr>
            <a:spAutoFit/>
          </a:bodyPr>
          <a:lstStyle/>
          <a:p>
            <a:pPr>
              <a:lnSpc>
                <a:spcPct val="110000"/>
              </a:lnSpc>
              <a:spcBef>
                <a:spcPct val="25000"/>
              </a:spcBef>
              <a:spcAft>
                <a:spcPct val="25000"/>
              </a:spcAft>
            </a:pPr>
            <a:r>
              <a:rPr lang="en-US" altLang="zh-CN" sz="3400" b="1" dirty="0">
                <a:solidFill>
                  <a:srgbClr val="A90815"/>
                </a:solidFill>
                <a:latin typeface="+mn-lt"/>
                <a:ea typeface="黑体" pitchFamily="49" charset="-122"/>
              </a:rPr>
              <a:t>Mutual development </a:t>
            </a:r>
            <a:endParaRPr lang="zh-CN" altLang="zh-CN" sz="3400" b="1" dirty="0">
              <a:solidFill>
                <a:srgbClr val="A90815"/>
              </a:solidFill>
              <a:latin typeface="+mn-lt"/>
              <a:ea typeface="黑体" pitchFamily="49" charset="-122"/>
            </a:endParaRPr>
          </a:p>
        </p:txBody>
      </p:sp>
      <p:sp>
        <p:nvSpPr>
          <p:cNvPr id="11" name="右箭头 10"/>
          <p:cNvSpPr/>
          <p:nvPr/>
        </p:nvSpPr>
        <p:spPr>
          <a:xfrm>
            <a:off x="4816475" y="3597275"/>
            <a:ext cx="1308100" cy="144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par>
                          <p:cTn id="23" fill="hold" nodeType="afterGroup">
                            <p:stCondLst>
                              <p:cond delay="500"/>
                            </p:stCondLst>
                            <p:childTnLst>
                              <p:par>
                                <p:cTn id="24" presetID="1"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childTnLst>
                                </p:cTn>
                              </p:par>
                            </p:childTnLst>
                          </p:cTn>
                        </p:par>
                        <p:par>
                          <p:cTn id="26" fill="hold" nodeType="afterGroup">
                            <p:stCondLst>
                              <p:cond delay="500"/>
                            </p:stCondLst>
                            <p:childTnLst>
                              <p:par>
                                <p:cTn id="27" presetID="26" presetClass="emph" presetSubtype="0" fill="hold" grpId="1" nodeType="afterEffect">
                                  <p:stCondLst>
                                    <p:cond delay="0"/>
                                  </p:stCondLst>
                                  <p:childTnLst>
                                    <p:animEffect transition="out" filter="fade">
                                      <p:cBhvr>
                                        <p:cTn id="28" dur="500" tmFilter="0, 0; .2, .5; .8, .5; 1, 0"/>
                                        <p:tgtEl>
                                          <p:spTgt spid="11"/>
                                        </p:tgtEl>
                                      </p:cBhvr>
                                    </p:animEffect>
                                    <p:animScale>
                                      <p:cBhvr>
                                        <p:cTn id="29" dur="250" autoRev="1" fill="hold"/>
                                        <p:tgtEl>
                                          <p:spTgt spid="11"/>
                                        </p:tgtEl>
                                      </p:cBhvr>
                                      <p:by x="105000" y="105000"/>
                                    </p:animScale>
                                  </p:childTnLst>
                                </p:cTn>
                              </p:par>
                            </p:childTnLst>
                          </p:cTn>
                        </p:par>
                      </p:childTnLst>
                    </p:cTn>
                  </p:par>
                  <p:par>
                    <p:cTn id="30" fill="hold">
                      <p:stCondLst>
                        <p:cond delay="indefinite"/>
                      </p:stCondLst>
                      <p:childTnLst>
                        <p:par>
                          <p:cTn id="31" fill="hold" nodeType="afterGroup">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1" grpId="0" animBg="1"/>
      <p:bldP spid="11"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4">
            <a:hlinkClick r:id="rId3" action="ppaction://hlinkfile"/>
          </p:cNvPr>
          <p:cNvSpPr>
            <a:spLocks noChangeArrowheads="1"/>
          </p:cNvSpPr>
          <p:nvPr/>
        </p:nvSpPr>
        <p:spPr bwMode="auto">
          <a:xfrm>
            <a:off x="933450" y="955675"/>
            <a:ext cx="8191500" cy="1127125"/>
          </a:xfrm>
          <a:prstGeom prst="rect">
            <a:avLst/>
          </a:prstGeom>
          <a:noFill/>
          <a:ln w="9525">
            <a:noFill/>
            <a:miter lim="800000"/>
            <a:headEnd/>
            <a:tailEnd/>
          </a:ln>
        </p:spPr>
        <p:txBody>
          <a:bodyPr>
            <a:spAutoFit/>
          </a:bodyPr>
          <a:lstStyle/>
          <a:p>
            <a:pPr algn="just">
              <a:lnSpc>
                <a:spcPct val="140000"/>
              </a:lnSpc>
              <a:spcBef>
                <a:spcPct val="25000"/>
              </a:spcBef>
              <a:spcAft>
                <a:spcPct val="25000"/>
              </a:spcAft>
            </a:pPr>
            <a:r>
              <a:rPr lang="en-US" altLang="zh-CN" sz="2400" dirty="0">
                <a:latin typeface="微软雅黑" pitchFamily="34" charset="-122"/>
                <a:ea typeface="微软雅黑" pitchFamily="34" charset="-122"/>
              </a:rPr>
              <a:t>7 magnitude earthquake in </a:t>
            </a:r>
            <a:r>
              <a:rPr lang="en-US" altLang="zh-CN" sz="2400" dirty="0" err="1">
                <a:latin typeface="微软雅黑" pitchFamily="34" charset="-122"/>
                <a:ea typeface="微软雅黑" pitchFamily="34" charset="-122"/>
              </a:rPr>
              <a:t>Lushanxian</a:t>
            </a:r>
            <a:r>
              <a:rPr lang="en-US" altLang="zh-CN" sz="2400" dirty="0">
                <a:latin typeface="微软雅黑" pitchFamily="34" charset="-122"/>
                <a:ea typeface="微软雅黑" pitchFamily="34" charset="-122"/>
              </a:rPr>
              <a:t>, Sichuan Province on April 20.</a:t>
            </a:r>
          </a:p>
        </p:txBody>
      </p:sp>
      <p:pic>
        <p:nvPicPr>
          <p:cNvPr id="1027" name="Picture 3" descr="I:\113D300S\_XYY1182.JPG"/>
          <p:cNvPicPr>
            <a:picLocks noChangeAspect="1" noChangeArrowheads="1"/>
          </p:cNvPicPr>
          <p:nvPr/>
        </p:nvPicPr>
        <p:blipFill>
          <a:blip r:embed="rId4" cstate="print"/>
          <a:srcRect/>
          <a:stretch>
            <a:fillRect/>
          </a:stretch>
        </p:blipFill>
        <p:spPr bwMode="auto">
          <a:xfrm>
            <a:off x="1430097" y="2053054"/>
            <a:ext cx="6231178" cy="4138618"/>
          </a:xfrm>
          <a:prstGeom prst="rect">
            <a:avLst/>
          </a:prstGeom>
          <a:noFill/>
        </p:spPr>
      </p:pic>
      <p:sp>
        <p:nvSpPr>
          <p:cNvPr id="6" name="Text Box 22"/>
          <p:cNvSpPr txBox="1">
            <a:spLocks noChangeArrowheads="1"/>
          </p:cNvSpPr>
          <p:nvPr/>
        </p:nvSpPr>
        <p:spPr bwMode="auto">
          <a:xfrm>
            <a:off x="6540500" y="2471738"/>
            <a:ext cx="2241550" cy="1016000"/>
          </a:xfrm>
          <a:prstGeom prst="rect">
            <a:avLst/>
          </a:prstGeom>
          <a:noFill/>
          <a:ln w="9525">
            <a:noFill/>
            <a:miter lim="800000"/>
            <a:headEnd/>
            <a:tailEnd/>
          </a:ln>
        </p:spPr>
        <p:txBody>
          <a:bodyPr>
            <a:spAutoFit/>
          </a:bodyPr>
          <a:lstStyle/>
          <a:p>
            <a:pPr algn="just">
              <a:spcBef>
                <a:spcPct val="20000"/>
              </a:spcBef>
              <a:buClr>
                <a:schemeClr val="accent1"/>
              </a:buClr>
              <a:buFont typeface="Wingdings" pitchFamily="2" charset="2"/>
              <a:buNone/>
            </a:pPr>
            <a:r>
              <a:rPr lang="en-US" altLang="zh-CN" sz="2000" b="1" dirty="0">
                <a:latin typeface="+mn-lt"/>
              </a:rPr>
              <a:t>Finished rescue deployment  </a:t>
            </a:r>
            <a:r>
              <a:rPr lang="en-US" altLang="zh-CN" sz="2000" b="1" dirty="0" smtClean="0">
                <a:latin typeface="+mn-lt"/>
              </a:rPr>
              <a:t>within </a:t>
            </a:r>
            <a:r>
              <a:rPr lang="en-US" altLang="zh-CN" sz="2000" b="1" dirty="0">
                <a:latin typeface="+mn-lt"/>
              </a:rPr>
              <a:t>30 minutes </a:t>
            </a:r>
          </a:p>
        </p:txBody>
      </p:sp>
      <p:sp>
        <p:nvSpPr>
          <p:cNvPr id="7" name="Text Box 22"/>
          <p:cNvSpPr txBox="1">
            <a:spLocks noChangeArrowheads="1"/>
          </p:cNvSpPr>
          <p:nvPr/>
        </p:nvSpPr>
        <p:spPr bwMode="auto">
          <a:xfrm>
            <a:off x="6540500" y="3754438"/>
            <a:ext cx="2444750" cy="708025"/>
          </a:xfrm>
          <a:prstGeom prst="rect">
            <a:avLst/>
          </a:prstGeom>
          <a:noFill/>
          <a:ln w="9525">
            <a:noFill/>
            <a:miter lim="800000"/>
            <a:headEnd/>
            <a:tailEnd/>
          </a:ln>
        </p:spPr>
        <p:txBody>
          <a:bodyPr>
            <a:spAutoFit/>
          </a:bodyPr>
          <a:lstStyle/>
          <a:p>
            <a:pPr algn="just">
              <a:spcBef>
                <a:spcPct val="20000"/>
              </a:spcBef>
              <a:buClr>
                <a:schemeClr val="accent1"/>
              </a:buClr>
              <a:buFont typeface="Wingdings" pitchFamily="2" charset="2"/>
              <a:buNone/>
            </a:pPr>
            <a:r>
              <a:rPr lang="en-US" altLang="zh-CN" sz="2000" b="1" dirty="0">
                <a:latin typeface="+mn-lt"/>
              </a:rPr>
              <a:t>Organized teams in 60 minutes </a:t>
            </a:r>
          </a:p>
        </p:txBody>
      </p:sp>
      <p:sp>
        <p:nvSpPr>
          <p:cNvPr id="8" name="Text Box 22"/>
          <p:cNvSpPr txBox="1">
            <a:spLocks noChangeArrowheads="1"/>
          </p:cNvSpPr>
          <p:nvPr/>
        </p:nvSpPr>
        <p:spPr bwMode="auto">
          <a:xfrm>
            <a:off x="6553200" y="4900613"/>
            <a:ext cx="2387600" cy="1015663"/>
          </a:xfrm>
          <a:prstGeom prst="rect">
            <a:avLst/>
          </a:prstGeom>
          <a:noFill/>
          <a:ln w="9525">
            <a:noFill/>
            <a:miter lim="800000"/>
            <a:headEnd/>
            <a:tailEnd/>
          </a:ln>
        </p:spPr>
        <p:txBody>
          <a:bodyPr>
            <a:spAutoFit/>
          </a:bodyPr>
          <a:lstStyle/>
          <a:p>
            <a:pPr algn="just">
              <a:spcBef>
                <a:spcPct val="20000"/>
              </a:spcBef>
              <a:buClr>
                <a:schemeClr val="accent1"/>
              </a:buClr>
              <a:buFont typeface="Wingdings" pitchFamily="2" charset="2"/>
              <a:buNone/>
            </a:pPr>
            <a:r>
              <a:rPr lang="en-US" altLang="zh-CN" sz="2000" b="1" dirty="0">
                <a:latin typeface="+mn-lt"/>
              </a:rPr>
              <a:t>The first rescue team arrived the site in 120 </a:t>
            </a:r>
            <a:r>
              <a:rPr lang="en-US" altLang="zh-CN" sz="2000" b="1" dirty="0" smtClean="0">
                <a:latin typeface="+mn-lt"/>
              </a:rPr>
              <a:t>minutes</a:t>
            </a:r>
            <a:endParaRPr lang="en-US" altLang="zh-CN" sz="2000" b="1" dirty="0">
              <a:latin typeface="+mn-lt"/>
            </a:endParaRPr>
          </a:p>
        </p:txBody>
      </p:sp>
      <p:pic>
        <p:nvPicPr>
          <p:cNvPr id="9" name="Picture 2" descr="G:\2013.4.20，芦山地震抗震救灾\广元救援队在芦山地震灾区照片\广元救援队在芦山地震灾区照片\IMG_9883.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90550" y="2053054"/>
            <a:ext cx="5962650" cy="3907789"/>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4"/>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590550" y="2063546"/>
            <a:ext cx="5707591" cy="422828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1" name="Picture 5" descr="G:\2013.4.20，芦山地震抗震救灾\吴建超传\IMG_1250.JPG"/>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522455" y="2076123"/>
            <a:ext cx="5739794" cy="4148465"/>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wheel(1)">
                                      <p:cBhvr>
                                        <p:cTn id="11" dur="500"/>
                                        <p:tgtEl>
                                          <p:spTgt spid="102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xit" presetSubtype="4" fill="hold" nodeType="clickEffect">
                                  <p:stCondLst>
                                    <p:cond delay="0"/>
                                  </p:stCondLst>
                                  <p:childTnLst>
                                    <p:animEffect transition="out" filter="wipe(down)">
                                      <p:cBhvr>
                                        <p:cTn id="15" dur="500"/>
                                        <p:tgtEl>
                                          <p:spTgt spid="1027"/>
                                        </p:tgtEl>
                                      </p:cBhvr>
                                    </p:animEffect>
                                    <p:set>
                                      <p:cBhvr>
                                        <p:cTn id="16" dur="1" fill="hold">
                                          <p:stCondLst>
                                            <p:cond delay="499"/>
                                          </p:stCondLst>
                                        </p:cTn>
                                        <p:tgtEl>
                                          <p:spTgt spid="1027"/>
                                        </p:tgtEl>
                                        <p:attrNameLst>
                                          <p:attrName>style.visibility</p:attrName>
                                        </p:attrNameLst>
                                      </p:cBhvr>
                                      <p:to>
                                        <p:strVal val="hidden"/>
                                      </p:to>
                                    </p:set>
                                  </p:childTnLst>
                                </p:cTn>
                              </p:par>
                            </p:childTnLst>
                          </p:cTn>
                        </p:par>
                        <p:par>
                          <p:cTn id="17" fill="hold">
                            <p:stCondLst>
                              <p:cond delay="500"/>
                            </p:stCondLst>
                            <p:childTnLst>
                              <p:par>
                                <p:cTn id="18" presetID="1" presetClass="entr" presetSubtype="0" fill="hold" grpId="0" nodeType="afterEffect">
                                  <p:stCondLst>
                                    <p:cond delay="500"/>
                                  </p:stCondLst>
                                  <p:childTnLst>
                                    <p:set>
                                      <p:cBhvr>
                                        <p:cTn id="19" dur="1" fill="hold">
                                          <p:stCondLst>
                                            <p:cond delay="0"/>
                                          </p:stCondLst>
                                        </p:cTn>
                                        <p:tgtEl>
                                          <p:spTgt spid="6"/>
                                        </p:tgtEl>
                                        <p:attrNameLst>
                                          <p:attrName>style.visibility</p:attrName>
                                        </p:attrNameLst>
                                      </p:cBhvr>
                                      <p:to>
                                        <p:strVal val="visible"/>
                                      </p:to>
                                    </p:set>
                                  </p:childTnLst>
                                </p:cTn>
                              </p:par>
                            </p:childTnLst>
                          </p:cTn>
                        </p:par>
                        <p:par>
                          <p:cTn id="20" fill="hold">
                            <p:stCondLst>
                              <p:cond delay="1000"/>
                            </p:stCondLst>
                            <p:childTnLst>
                              <p:par>
                                <p:cTn id="21" presetID="26" presetClass="emph" presetSubtype="0" fill="hold" grpId="1" nodeType="afterEffect">
                                  <p:stCondLst>
                                    <p:cond delay="0"/>
                                  </p:stCondLst>
                                  <p:childTnLst>
                                    <p:animEffect transition="out" filter="fade">
                                      <p:cBhvr>
                                        <p:cTn id="22" dur="1000" tmFilter="0, 0; .2, .5; .8, .5; 1, 0"/>
                                        <p:tgtEl>
                                          <p:spTgt spid="6"/>
                                        </p:tgtEl>
                                      </p:cBhvr>
                                    </p:animEffect>
                                    <p:animScale>
                                      <p:cBhvr>
                                        <p:cTn id="23" dur="500" autoRev="1" fill="hold"/>
                                        <p:tgtEl>
                                          <p:spTgt spid="6"/>
                                        </p:tgtEl>
                                      </p:cBhvr>
                                      <p:by x="105000" y="105000"/>
                                    </p:animScale>
                                  </p:childTnLst>
                                </p:cTn>
                              </p:par>
                              <p:par>
                                <p:cTn id="24" presetID="14" presetClass="entr" presetSubtype="1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randombar(horizontal)">
                                      <p:cBhvr>
                                        <p:cTn id="26" dur="500"/>
                                        <p:tgtEl>
                                          <p:spTgt spid="9"/>
                                        </p:tgtEl>
                                      </p:cBhvr>
                                    </p:animEffect>
                                  </p:childTnLst>
                                </p:cTn>
                              </p:par>
                            </p:childTnLst>
                          </p:cTn>
                        </p:par>
                        <p:par>
                          <p:cTn id="27" fill="hold">
                            <p:stCondLst>
                              <p:cond delay="2000"/>
                            </p:stCondLst>
                            <p:childTnLst>
                              <p:par>
                                <p:cTn id="28" presetID="1" presetClass="exit" presetSubtype="0" fill="hold" nodeType="afterEffect">
                                  <p:stCondLst>
                                    <p:cond delay="2750"/>
                                  </p:stCondLst>
                                  <p:childTnLst>
                                    <p:set>
                                      <p:cBhvr>
                                        <p:cTn id="29" dur="1" fill="hold">
                                          <p:stCondLst>
                                            <p:cond delay="0"/>
                                          </p:stCondLst>
                                        </p:cTn>
                                        <p:tgtEl>
                                          <p:spTgt spid="9"/>
                                        </p:tgtEl>
                                        <p:attrNameLst>
                                          <p:attrName>style.visibility</p:attrName>
                                        </p:attrNameLst>
                                      </p:cBhvr>
                                      <p:to>
                                        <p:strVal val="hidden"/>
                                      </p:to>
                                    </p:set>
                                  </p:childTnLst>
                                </p:cTn>
                              </p:par>
                            </p:childTnLst>
                          </p:cTn>
                        </p:par>
                        <p:par>
                          <p:cTn id="30" fill="hold">
                            <p:stCondLst>
                              <p:cond delay="4750"/>
                            </p:stCondLst>
                            <p:childTnLst>
                              <p:par>
                                <p:cTn id="31" presetID="1" presetClass="entr" presetSubtype="0" fill="hold" grpId="0" nodeType="afterEffect">
                                  <p:stCondLst>
                                    <p:cond delay="0"/>
                                  </p:stCondLst>
                                  <p:iterate type="lt">
                                    <p:tmAbs val="0"/>
                                  </p:iterate>
                                  <p:childTnLst>
                                    <p:set>
                                      <p:cBhvr>
                                        <p:cTn id="32" dur="1" fill="hold">
                                          <p:stCondLst>
                                            <p:cond delay="0"/>
                                          </p:stCondLst>
                                        </p:cTn>
                                        <p:tgtEl>
                                          <p:spTgt spid="7"/>
                                        </p:tgtEl>
                                        <p:attrNameLst>
                                          <p:attrName>style.visibility</p:attrName>
                                        </p:attrNameLst>
                                      </p:cBhvr>
                                      <p:to>
                                        <p:strVal val="visible"/>
                                      </p:to>
                                    </p:set>
                                  </p:childTnLst>
                                </p:cTn>
                              </p:par>
                            </p:childTnLst>
                          </p:cTn>
                        </p:par>
                        <p:par>
                          <p:cTn id="33" fill="hold">
                            <p:stCondLst>
                              <p:cond delay="475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7"/>
                                        </p:tgtEl>
                                      </p:cBhvr>
                                    </p:animEffect>
                                    <p:animScale>
                                      <p:cBhvr>
                                        <p:cTn id="36" dur="250" autoRev="1" fill="hold"/>
                                        <p:tgtEl>
                                          <p:spTgt spid="7"/>
                                        </p:tgtEl>
                                      </p:cBhvr>
                                      <p:by x="105000" y="105000"/>
                                    </p:animScale>
                                  </p:childTnLst>
                                </p:cTn>
                              </p:par>
                              <p:par>
                                <p:cTn id="37" presetID="22" presetClass="entr" presetSubtype="8"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5250"/>
                            </p:stCondLst>
                            <p:childTnLst>
                              <p:par>
                                <p:cTn id="41" presetID="1" presetClass="exit" presetSubtype="0" fill="hold" nodeType="afterEffect">
                                  <p:stCondLst>
                                    <p:cond delay="3750"/>
                                  </p:stCondLst>
                                  <p:childTnLst>
                                    <p:set>
                                      <p:cBhvr>
                                        <p:cTn id="42" dur="1" fill="hold">
                                          <p:stCondLst>
                                            <p:cond delay="0"/>
                                          </p:stCondLst>
                                        </p:cTn>
                                        <p:tgtEl>
                                          <p:spTgt spid="10"/>
                                        </p:tgtEl>
                                        <p:attrNameLst>
                                          <p:attrName>style.visibility</p:attrName>
                                        </p:attrNameLst>
                                      </p:cBhvr>
                                      <p:to>
                                        <p:strVal val="hidden"/>
                                      </p:to>
                                    </p:set>
                                  </p:childTnLst>
                                </p:cTn>
                              </p:par>
                            </p:childTnLst>
                          </p:cTn>
                        </p:par>
                        <p:par>
                          <p:cTn id="43" fill="hold">
                            <p:stCondLst>
                              <p:cond delay="9000"/>
                            </p:stCondLst>
                            <p:childTnLst>
                              <p:par>
                                <p:cTn id="44" presetID="1" presetClass="entr" presetSubtype="0" fill="hold" grpId="0" nodeType="afterEffect">
                                  <p:stCondLst>
                                    <p:cond delay="500"/>
                                  </p:stCondLst>
                                  <p:childTnLst>
                                    <p:set>
                                      <p:cBhvr>
                                        <p:cTn id="45" dur="1" fill="hold">
                                          <p:stCondLst>
                                            <p:cond delay="0"/>
                                          </p:stCondLst>
                                        </p:cTn>
                                        <p:tgtEl>
                                          <p:spTgt spid="8"/>
                                        </p:tgtEl>
                                        <p:attrNameLst>
                                          <p:attrName>style.visibility</p:attrName>
                                        </p:attrNameLst>
                                      </p:cBhvr>
                                      <p:to>
                                        <p:strVal val="visible"/>
                                      </p:to>
                                    </p:set>
                                  </p:childTnLst>
                                </p:cTn>
                              </p:par>
                            </p:childTnLst>
                          </p:cTn>
                        </p:par>
                        <p:par>
                          <p:cTn id="46" fill="hold">
                            <p:stCondLst>
                              <p:cond delay="9500"/>
                            </p:stCondLst>
                            <p:childTnLst>
                              <p:par>
                                <p:cTn id="47" presetID="26" presetClass="emph" presetSubtype="0" fill="hold" grpId="1" nodeType="afterEffect">
                                  <p:stCondLst>
                                    <p:cond delay="0"/>
                                  </p:stCondLst>
                                  <p:childTnLst>
                                    <p:animEffect transition="out" filter="fade">
                                      <p:cBhvr>
                                        <p:cTn id="48" dur="500" tmFilter="0, 0; .2, .5; .8, .5; 1, 0"/>
                                        <p:tgtEl>
                                          <p:spTgt spid="8"/>
                                        </p:tgtEl>
                                      </p:cBhvr>
                                    </p:animEffect>
                                    <p:animScale>
                                      <p:cBhvr>
                                        <p:cTn id="49" dur="250" autoRev="1" fill="hold"/>
                                        <p:tgtEl>
                                          <p:spTgt spid="8"/>
                                        </p:tgtEl>
                                      </p:cBhvr>
                                      <p:by x="105000" y="105000"/>
                                    </p:animScale>
                                  </p:childTnLst>
                                </p:cTn>
                              </p:par>
                              <p:par>
                                <p:cTn id="50" presetID="16" presetClass="entr" presetSubtype="21"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arn(inVertical)">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6" grpId="1"/>
      <p:bldP spid="7" grpId="0"/>
      <p:bldP spid="7" grpId="1"/>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4">
            <a:hlinkClick r:id="rId3" action="ppaction://hlinkfile"/>
          </p:cNvPr>
          <p:cNvSpPr>
            <a:spLocks noChangeArrowheads="1"/>
          </p:cNvSpPr>
          <p:nvPr/>
        </p:nvSpPr>
        <p:spPr bwMode="auto">
          <a:xfrm>
            <a:off x="1006475" y="936625"/>
            <a:ext cx="7889875" cy="954088"/>
          </a:xfrm>
          <a:prstGeom prst="rect">
            <a:avLst/>
          </a:prstGeom>
          <a:noFill/>
          <a:ln w="9525">
            <a:noFill/>
            <a:miter lim="800000"/>
            <a:headEnd/>
            <a:tailEnd/>
          </a:ln>
        </p:spPr>
        <p:txBody>
          <a:bodyPr>
            <a:spAutoFit/>
          </a:bodyPr>
          <a:lstStyle/>
          <a:p>
            <a:pPr algn="just">
              <a:spcBef>
                <a:spcPct val="25000"/>
              </a:spcBef>
              <a:spcAft>
                <a:spcPct val="25000"/>
              </a:spcAft>
            </a:pPr>
            <a:r>
              <a:rPr lang="en-US" altLang="zh-CN" sz="2800">
                <a:solidFill>
                  <a:srgbClr val="A90815"/>
                </a:solidFill>
                <a:latin typeface="微软雅黑" pitchFamily="34" charset="-122"/>
                <a:ea typeface="微软雅黑" pitchFamily="34" charset="-122"/>
              </a:rPr>
              <a:t>The emergency rescue resources are completely shared</a:t>
            </a:r>
            <a:endParaRPr lang="zh-CN" altLang="zh-CN" sz="2800">
              <a:solidFill>
                <a:srgbClr val="A90815"/>
              </a:solidFill>
              <a:latin typeface="微软雅黑" pitchFamily="34" charset="-122"/>
              <a:ea typeface="微软雅黑" pitchFamily="34" charset="-122"/>
            </a:endParaRPr>
          </a:p>
        </p:txBody>
      </p:sp>
      <p:sp>
        <p:nvSpPr>
          <p:cNvPr id="6" name="Text Box 3"/>
          <p:cNvSpPr txBox="1">
            <a:spLocks noChangeArrowheads="1"/>
          </p:cNvSpPr>
          <p:nvPr/>
        </p:nvSpPr>
        <p:spPr bwMode="auto">
          <a:xfrm>
            <a:off x="785786" y="1890713"/>
            <a:ext cx="8007350" cy="1528624"/>
          </a:xfrm>
          <a:prstGeom prst="rect">
            <a:avLst/>
          </a:prstGeom>
          <a:noFill/>
          <a:ln w="9525">
            <a:noFill/>
            <a:miter lim="800000"/>
            <a:headEnd/>
            <a:tailEnd/>
          </a:ln>
        </p:spPr>
        <p:txBody>
          <a:bodyPr>
            <a:spAutoFit/>
          </a:bodyPr>
          <a:lstStyle/>
          <a:p>
            <a:pPr algn="just">
              <a:lnSpc>
                <a:spcPts val="2800"/>
              </a:lnSpc>
              <a:spcBef>
                <a:spcPct val="20000"/>
              </a:spcBef>
              <a:buClr>
                <a:schemeClr val="accent1"/>
              </a:buClr>
              <a:buFont typeface="Wingdings" pitchFamily="2" charset="2"/>
              <a:buNone/>
            </a:pPr>
            <a:r>
              <a:rPr lang="zh-CN" altLang="en-US" sz="2400" dirty="0">
                <a:ea typeface="微软雅黑" pitchFamily="34" charset="-122"/>
              </a:rPr>
              <a:t>     </a:t>
            </a:r>
            <a:r>
              <a:rPr lang="en-US" altLang="zh-CN" sz="2400" dirty="0" smtClean="0">
                <a:ea typeface="微软雅黑" pitchFamily="34" charset="-122"/>
              </a:rPr>
              <a:t>The establishment of work safety emergency rescue coordinated mechanism provides important guarantee for us to respond and dispose to serious natural disasters and accidents. </a:t>
            </a:r>
            <a:endParaRPr lang="zh-CN" altLang="en-US" sz="2400" dirty="0">
              <a:ea typeface="微软雅黑" pitchFamily="34" charset="-122"/>
            </a:endParaRPr>
          </a:p>
        </p:txBody>
      </p:sp>
      <p:pic>
        <p:nvPicPr>
          <p:cNvPr id="7" name="Picture 2" descr="c:\users\BALIC2~1\appdata\roaming\360se6\USERDA~1\Temp\FILE12~1.JPG"/>
          <p:cNvPicPr>
            <a:picLocks noChangeAspect="1" noChangeArrowheads="1"/>
          </p:cNvPicPr>
          <p:nvPr/>
        </p:nvPicPr>
        <p:blipFill>
          <a:blip r:embed="rId4" cstate="print"/>
          <a:srcRect/>
          <a:stretch>
            <a:fillRect/>
          </a:stretch>
        </p:blipFill>
        <p:spPr bwMode="auto">
          <a:xfrm>
            <a:off x="785787" y="2492897"/>
            <a:ext cx="3857651" cy="3143248"/>
          </a:xfrm>
          <a:prstGeom prst="rect">
            <a:avLst/>
          </a:prstGeom>
          <a:noFill/>
        </p:spPr>
      </p:pic>
      <p:pic>
        <p:nvPicPr>
          <p:cNvPr id="27654" name="Picture 6" descr="c:\users\BALIC2~1\appdata\roaming\360se6\USERDA~1\Temp\52B69C~1.JPG"/>
          <p:cNvPicPr>
            <a:picLocks noChangeAspect="1" noChangeArrowheads="1"/>
          </p:cNvPicPr>
          <p:nvPr/>
        </p:nvPicPr>
        <p:blipFill>
          <a:blip r:embed="rId5" cstate="print"/>
          <a:srcRect/>
          <a:stretch>
            <a:fillRect/>
          </a:stretch>
        </p:blipFill>
        <p:spPr bwMode="auto">
          <a:xfrm>
            <a:off x="4643438" y="2492896"/>
            <a:ext cx="4252912" cy="3143249"/>
          </a:xfrm>
          <a:prstGeom prst="rect">
            <a:avLst/>
          </a:prstGeom>
          <a:noFill/>
        </p:spPr>
      </p:pic>
      <p:pic>
        <p:nvPicPr>
          <p:cNvPr id="2050" name="Picture 2" descr="G:\2013.4.20，芦山地震抗震救灾\广元救援队在芦山地震灾区照片\广元救援队在芦山地震灾区照片\IMG_9892.JP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85787" y="2492897"/>
            <a:ext cx="3857651" cy="3143248"/>
          </a:xfrm>
          <a:prstGeom prst="rect">
            <a:avLst/>
          </a:prstGeom>
          <a:noFill/>
          <a:extLst>
            <a:ext uri="{909E8E84-426E-40DD-AFC4-6F175D3DCCD1}">
              <a14:hiddenFill xmlns="" xmlns:a14="http://schemas.microsoft.com/office/drawing/2010/main">
                <a:solidFill>
                  <a:srgbClr val="FFFFFF"/>
                </a:solidFill>
              </a14:hiddenFill>
            </a:ext>
          </a:extLst>
        </p:spPr>
      </p:pic>
      <p:pic>
        <p:nvPicPr>
          <p:cNvPr id="2051" name="Picture 3" descr="G:\2013.4.20，芦山地震抗震救灾\四川局邮箱资料\达竹救护队\指挥员提要求.jpg"/>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4643438" y="2492897"/>
            <a:ext cx="4252912" cy="3143248"/>
          </a:xfrm>
          <a:prstGeom prst="rect">
            <a:avLst/>
          </a:prstGeom>
          <a:noFill/>
          <a:extLst>
            <a:ext uri="{909E8E84-426E-40DD-AFC4-6F175D3DCCD1}">
              <a14:hiddenFill xmlns="" xmlns:a14="http://schemas.microsoft.com/office/drawing/2010/main">
                <a:solidFill>
                  <a:srgbClr val="FFFFFF"/>
                </a:solidFill>
              </a14:hiddenFill>
            </a:ext>
          </a:extLst>
        </p:spPr>
      </p:pic>
      <p:pic>
        <p:nvPicPr>
          <p:cNvPr id="2053" name="Picture 5"/>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683568" y="2552426"/>
            <a:ext cx="3959870" cy="297447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4643810" y="2492896"/>
            <a:ext cx="4252540" cy="30340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9" name="Picture 4"/>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646086" y="2285992"/>
            <a:ext cx="4071966" cy="328614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0" name="Picture 5"/>
          <p:cNvPicPr>
            <a:picLocks noChangeAspect="1" noChangeArrowheads="1"/>
          </p:cNvPicPr>
          <p:nvPr/>
        </p:nvPicPr>
        <p:blipFill>
          <a:blip r:embed="rId11" cstate="print">
            <a:extLst>
              <a:ext uri="{28A0092B-C50C-407E-A947-70E740481C1C}">
                <a14:useLocalDpi xmlns="" xmlns:a14="http://schemas.microsoft.com/office/drawing/2010/main" val="0"/>
              </a:ext>
            </a:extLst>
          </a:blip>
          <a:srcRect/>
          <a:stretch>
            <a:fillRect/>
          </a:stretch>
        </p:blipFill>
        <p:spPr bwMode="auto">
          <a:xfrm>
            <a:off x="4718052" y="2290236"/>
            <a:ext cx="4261730" cy="32819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1" name="Picture 4" descr="c:\users\BALIC2~1\appdata\roaming\360se6\USERDA~1\Temp\201309~1.JPG"/>
          <p:cNvPicPr>
            <a:picLocks noChangeAspect="1" noChangeArrowheads="1"/>
          </p:cNvPicPr>
          <p:nvPr/>
        </p:nvPicPr>
        <p:blipFill>
          <a:blip r:embed="rId12" cstate="print"/>
          <a:srcRect/>
          <a:stretch>
            <a:fillRect/>
          </a:stretch>
        </p:blipFill>
        <p:spPr bwMode="auto">
          <a:xfrm>
            <a:off x="646086" y="2290236"/>
            <a:ext cx="4071966" cy="3281904"/>
          </a:xfrm>
          <a:prstGeom prst="rect">
            <a:avLst/>
          </a:prstGeom>
          <a:noFill/>
        </p:spPr>
      </p:pic>
      <p:pic>
        <p:nvPicPr>
          <p:cNvPr id="22" name="Picture 6" descr="c:\users\BALIC2~1\appdata\roaming\360se6\USERDA~1\Temp\W02012~1.JPG"/>
          <p:cNvPicPr>
            <a:picLocks noChangeAspect="1" noChangeArrowheads="1"/>
          </p:cNvPicPr>
          <p:nvPr/>
        </p:nvPicPr>
        <p:blipFill>
          <a:blip r:embed="rId13" cstate="print"/>
          <a:srcRect/>
          <a:stretch>
            <a:fillRect/>
          </a:stretch>
        </p:blipFill>
        <p:spPr bwMode="auto">
          <a:xfrm>
            <a:off x="4718052" y="2290236"/>
            <a:ext cx="4261729" cy="3286148"/>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2000"/>
                                        <p:tgtEl>
                                          <p:spTgt spid="6"/>
                                        </p:tgtEl>
                                      </p:cBhvr>
                                    </p:animEffect>
                                  </p:childTnLst>
                                </p:cTn>
                              </p:par>
                            </p:childTnLst>
                          </p:cTn>
                        </p:par>
                        <p:par>
                          <p:cTn id="12" fill="hold">
                            <p:stCondLst>
                              <p:cond delay="3000"/>
                            </p:stCondLst>
                            <p:childTnLst>
                              <p:par>
                                <p:cTn id="13" presetID="22" presetClass="exit" presetSubtype="4" fill="hold" grpId="1" nodeType="afterEffect">
                                  <p:stCondLst>
                                    <p:cond delay="100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par>
                          <p:cTn id="16" fill="hold">
                            <p:stCondLst>
                              <p:cond delay="4500"/>
                            </p:stCondLst>
                            <p:childTnLst>
                              <p:par>
                                <p:cTn id="17" presetID="14" presetClass="entr" presetSubtype="10" fill="hold" nodeType="afterEffect">
                                  <p:stCondLst>
                                    <p:cond delay="125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1000"/>
                                        <p:tgtEl>
                                          <p:spTgt spid="7"/>
                                        </p:tgtEl>
                                      </p:cBhvr>
                                    </p:animEffect>
                                  </p:childTnLst>
                                </p:cTn>
                              </p:par>
                              <p:par>
                                <p:cTn id="20" presetID="14" presetClass="entr" presetSubtype="10" fill="hold" nodeType="withEffect">
                                  <p:stCondLst>
                                    <p:cond delay="1250"/>
                                  </p:stCondLst>
                                  <p:childTnLst>
                                    <p:set>
                                      <p:cBhvr>
                                        <p:cTn id="21" dur="1" fill="hold">
                                          <p:stCondLst>
                                            <p:cond delay="0"/>
                                          </p:stCondLst>
                                        </p:cTn>
                                        <p:tgtEl>
                                          <p:spTgt spid="27654"/>
                                        </p:tgtEl>
                                        <p:attrNameLst>
                                          <p:attrName>style.visibility</p:attrName>
                                        </p:attrNameLst>
                                      </p:cBhvr>
                                      <p:to>
                                        <p:strVal val="visible"/>
                                      </p:to>
                                    </p:set>
                                    <p:animEffect transition="in" filter="randombar(horizontal)">
                                      <p:cBhvr>
                                        <p:cTn id="22" dur="500"/>
                                        <p:tgtEl>
                                          <p:spTgt spid="27654"/>
                                        </p:tgtEl>
                                      </p:cBhvr>
                                    </p:animEffect>
                                  </p:childTnLst>
                                </p:cTn>
                              </p:par>
                            </p:childTnLst>
                          </p:cTn>
                        </p:par>
                        <p:par>
                          <p:cTn id="23" fill="hold">
                            <p:stCondLst>
                              <p:cond delay="6750"/>
                            </p:stCondLst>
                            <p:childTnLst>
                              <p:par>
                                <p:cTn id="24" presetID="9" presetClass="exit" presetSubtype="0" fill="hold" nodeType="afterEffect">
                                  <p:stCondLst>
                                    <p:cond delay="1000"/>
                                  </p:stCondLst>
                                  <p:childTnLst>
                                    <p:animEffect transition="out" filter="dissolve">
                                      <p:cBhvr>
                                        <p:cTn id="25" dur="500"/>
                                        <p:tgtEl>
                                          <p:spTgt spid="7"/>
                                        </p:tgtEl>
                                      </p:cBhvr>
                                    </p:animEffect>
                                    <p:set>
                                      <p:cBhvr>
                                        <p:cTn id="26" dur="1" fill="hold">
                                          <p:stCondLst>
                                            <p:cond delay="499"/>
                                          </p:stCondLst>
                                        </p:cTn>
                                        <p:tgtEl>
                                          <p:spTgt spid="7"/>
                                        </p:tgtEl>
                                        <p:attrNameLst>
                                          <p:attrName>style.visibility</p:attrName>
                                        </p:attrNameLst>
                                      </p:cBhvr>
                                      <p:to>
                                        <p:strVal val="hidden"/>
                                      </p:to>
                                    </p:set>
                                  </p:childTnLst>
                                </p:cTn>
                              </p:par>
                              <p:par>
                                <p:cTn id="27" presetID="9" presetClass="exit" presetSubtype="0" fill="hold" nodeType="withEffect">
                                  <p:stCondLst>
                                    <p:cond delay="1000"/>
                                  </p:stCondLst>
                                  <p:childTnLst>
                                    <p:animEffect transition="out" filter="dissolve">
                                      <p:cBhvr>
                                        <p:cTn id="28" dur="500"/>
                                        <p:tgtEl>
                                          <p:spTgt spid="27654"/>
                                        </p:tgtEl>
                                      </p:cBhvr>
                                    </p:animEffect>
                                    <p:set>
                                      <p:cBhvr>
                                        <p:cTn id="29" dur="1" fill="hold">
                                          <p:stCondLst>
                                            <p:cond delay="499"/>
                                          </p:stCondLst>
                                        </p:cTn>
                                        <p:tgtEl>
                                          <p:spTgt spid="27654"/>
                                        </p:tgtEl>
                                        <p:attrNameLst>
                                          <p:attrName>style.visibility</p:attrName>
                                        </p:attrNameLst>
                                      </p:cBhvr>
                                      <p:to>
                                        <p:strVal val="hidden"/>
                                      </p:to>
                                    </p:set>
                                  </p:childTnLst>
                                </p:cTn>
                              </p:par>
                            </p:childTnLst>
                          </p:cTn>
                        </p:par>
                        <p:par>
                          <p:cTn id="30" fill="hold">
                            <p:stCondLst>
                              <p:cond delay="8250"/>
                            </p:stCondLst>
                            <p:childTnLst>
                              <p:par>
                                <p:cTn id="31" presetID="6" presetClass="entr" presetSubtype="32" fill="hold" nodeType="afterEffect">
                                  <p:stCondLst>
                                    <p:cond delay="1000"/>
                                  </p:stCondLst>
                                  <p:childTnLst>
                                    <p:set>
                                      <p:cBhvr>
                                        <p:cTn id="32" dur="1" fill="hold">
                                          <p:stCondLst>
                                            <p:cond delay="0"/>
                                          </p:stCondLst>
                                        </p:cTn>
                                        <p:tgtEl>
                                          <p:spTgt spid="2050"/>
                                        </p:tgtEl>
                                        <p:attrNameLst>
                                          <p:attrName>style.visibility</p:attrName>
                                        </p:attrNameLst>
                                      </p:cBhvr>
                                      <p:to>
                                        <p:strVal val="visible"/>
                                      </p:to>
                                    </p:set>
                                    <p:animEffect transition="in" filter="circle(out)">
                                      <p:cBhvr>
                                        <p:cTn id="33" dur="1500"/>
                                        <p:tgtEl>
                                          <p:spTgt spid="2050"/>
                                        </p:tgtEl>
                                      </p:cBhvr>
                                    </p:animEffect>
                                  </p:childTnLst>
                                </p:cTn>
                              </p:par>
                              <p:par>
                                <p:cTn id="34" presetID="6" presetClass="entr" presetSubtype="32" fill="hold" nodeType="withEffect">
                                  <p:stCondLst>
                                    <p:cond delay="1000"/>
                                  </p:stCondLst>
                                  <p:childTnLst>
                                    <p:set>
                                      <p:cBhvr>
                                        <p:cTn id="35" dur="1" fill="hold">
                                          <p:stCondLst>
                                            <p:cond delay="0"/>
                                          </p:stCondLst>
                                        </p:cTn>
                                        <p:tgtEl>
                                          <p:spTgt spid="2051"/>
                                        </p:tgtEl>
                                        <p:attrNameLst>
                                          <p:attrName>style.visibility</p:attrName>
                                        </p:attrNameLst>
                                      </p:cBhvr>
                                      <p:to>
                                        <p:strVal val="visible"/>
                                      </p:to>
                                    </p:set>
                                    <p:animEffect transition="in" filter="circle(out)">
                                      <p:cBhvr>
                                        <p:cTn id="36" dur="1500"/>
                                        <p:tgtEl>
                                          <p:spTgt spid="2051"/>
                                        </p:tgtEl>
                                      </p:cBhvr>
                                    </p:animEffect>
                                  </p:childTnLst>
                                </p:cTn>
                              </p:par>
                            </p:childTnLst>
                          </p:cTn>
                        </p:par>
                        <p:par>
                          <p:cTn id="37" fill="hold">
                            <p:stCondLst>
                              <p:cond delay="10750"/>
                            </p:stCondLst>
                            <p:childTnLst>
                              <p:par>
                                <p:cTn id="38" presetID="22" presetClass="exit" presetSubtype="4" fill="hold" nodeType="afterEffect">
                                  <p:stCondLst>
                                    <p:cond delay="1000"/>
                                  </p:stCondLst>
                                  <p:childTnLst>
                                    <p:animEffect transition="out" filter="wipe(down)">
                                      <p:cBhvr>
                                        <p:cTn id="39" dur="500"/>
                                        <p:tgtEl>
                                          <p:spTgt spid="2050"/>
                                        </p:tgtEl>
                                      </p:cBhvr>
                                    </p:animEffect>
                                    <p:set>
                                      <p:cBhvr>
                                        <p:cTn id="40" dur="1" fill="hold">
                                          <p:stCondLst>
                                            <p:cond delay="499"/>
                                          </p:stCondLst>
                                        </p:cTn>
                                        <p:tgtEl>
                                          <p:spTgt spid="2050"/>
                                        </p:tgtEl>
                                        <p:attrNameLst>
                                          <p:attrName>style.visibility</p:attrName>
                                        </p:attrNameLst>
                                      </p:cBhvr>
                                      <p:to>
                                        <p:strVal val="hidden"/>
                                      </p:to>
                                    </p:set>
                                  </p:childTnLst>
                                </p:cTn>
                              </p:par>
                              <p:par>
                                <p:cTn id="41" presetID="22" presetClass="exit" presetSubtype="4" fill="hold" nodeType="withEffect">
                                  <p:stCondLst>
                                    <p:cond delay="1000"/>
                                  </p:stCondLst>
                                  <p:childTnLst>
                                    <p:animEffect transition="out" filter="wipe(down)">
                                      <p:cBhvr>
                                        <p:cTn id="42" dur="500"/>
                                        <p:tgtEl>
                                          <p:spTgt spid="2051"/>
                                        </p:tgtEl>
                                      </p:cBhvr>
                                    </p:animEffect>
                                    <p:set>
                                      <p:cBhvr>
                                        <p:cTn id="43" dur="1" fill="hold">
                                          <p:stCondLst>
                                            <p:cond delay="499"/>
                                          </p:stCondLst>
                                        </p:cTn>
                                        <p:tgtEl>
                                          <p:spTgt spid="2051"/>
                                        </p:tgtEl>
                                        <p:attrNameLst>
                                          <p:attrName>style.visibility</p:attrName>
                                        </p:attrNameLst>
                                      </p:cBhvr>
                                      <p:to>
                                        <p:strVal val="hidden"/>
                                      </p:to>
                                    </p:set>
                                  </p:childTnLst>
                                </p:cTn>
                              </p:par>
                            </p:childTnLst>
                          </p:cTn>
                        </p:par>
                        <p:par>
                          <p:cTn id="44" fill="hold">
                            <p:stCondLst>
                              <p:cond delay="12250"/>
                            </p:stCondLst>
                            <p:childTnLst>
                              <p:par>
                                <p:cTn id="45" presetID="53" presetClass="entr" presetSubtype="16" fill="hold" nodeType="afterEffect">
                                  <p:stCondLst>
                                    <p:cond delay="1000"/>
                                  </p:stCondLst>
                                  <p:childTnLst>
                                    <p:set>
                                      <p:cBhvr>
                                        <p:cTn id="46" dur="1" fill="hold">
                                          <p:stCondLst>
                                            <p:cond delay="0"/>
                                          </p:stCondLst>
                                        </p:cTn>
                                        <p:tgtEl>
                                          <p:spTgt spid="2053"/>
                                        </p:tgtEl>
                                        <p:attrNameLst>
                                          <p:attrName>style.visibility</p:attrName>
                                        </p:attrNameLst>
                                      </p:cBhvr>
                                      <p:to>
                                        <p:strVal val="visible"/>
                                      </p:to>
                                    </p:set>
                                    <p:anim calcmode="lin" valueType="num">
                                      <p:cBhvr>
                                        <p:cTn id="47" dur="500" fill="hold"/>
                                        <p:tgtEl>
                                          <p:spTgt spid="2053"/>
                                        </p:tgtEl>
                                        <p:attrNameLst>
                                          <p:attrName>ppt_w</p:attrName>
                                        </p:attrNameLst>
                                      </p:cBhvr>
                                      <p:tavLst>
                                        <p:tav tm="0">
                                          <p:val>
                                            <p:fltVal val="0"/>
                                          </p:val>
                                        </p:tav>
                                        <p:tav tm="100000">
                                          <p:val>
                                            <p:strVal val="#ppt_w"/>
                                          </p:val>
                                        </p:tav>
                                      </p:tavLst>
                                    </p:anim>
                                    <p:anim calcmode="lin" valueType="num">
                                      <p:cBhvr>
                                        <p:cTn id="48" dur="500" fill="hold"/>
                                        <p:tgtEl>
                                          <p:spTgt spid="2053"/>
                                        </p:tgtEl>
                                        <p:attrNameLst>
                                          <p:attrName>ppt_h</p:attrName>
                                        </p:attrNameLst>
                                      </p:cBhvr>
                                      <p:tavLst>
                                        <p:tav tm="0">
                                          <p:val>
                                            <p:fltVal val="0"/>
                                          </p:val>
                                        </p:tav>
                                        <p:tav tm="100000">
                                          <p:val>
                                            <p:strVal val="#ppt_h"/>
                                          </p:val>
                                        </p:tav>
                                      </p:tavLst>
                                    </p:anim>
                                    <p:animEffect transition="in" filter="fade">
                                      <p:cBhvr>
                                        <p:cTn id="49" dur="500"/>
                                        <p:tgtEl>
                                          <p:spTgt spid="2053"/>
                                        </p:tgtEl>
                                      </p:cBhvr>
                                    </p:animEffect>
                                  </p:childTnLst>
                                </p:cTn>
                              </p:par>
                              <p:par>
                                <p:cTn id="50" presetID="53" presetClass="entr" presetSubtype="16" fill="hold" nodeType="withEffect">
                                  <p:stCondLst>
                                    <p:cond delay="1000"/>
                                  </p:stCondLst>
                                  <p:childTnLst>
                                    <p:set>
                                      <p:cBhvr>
                                        <p:cTn id="51" dur="1" fill="hold">
                                          <p:stCondLst>
                                            <p:cond delay="0"/>
                                          </p:stCondLst>
                                        </p:cTn>
                                        <p:tgtEl>
                                          <p:spTgt spid="2054"/>
                                        </p:tgtEl>
                                        <p:attrNameLst>
                                          <p:attrName>style.visibility</p:attrName>
                                        </p:attrNameLst>
                                      </p:cBhvr>
                                      <p:to>
                                        <p:strVal val="visible"/>
                                      </p:to>
                                    </p:set>
                                    <p:anim calcmode="lin" valueType="num">
                                      <p:cBhvr>
                                        <p:cTn id="52" dur="500" fill="hold"/>
                                        <p:tgtEl>
                                          <p:spTgt spid="2054"/>
                                        </p:tgtEl>
                                        <p:attrNameLst>
                                          <p:attrName>ppt_w</p:attrName>
                                        </p:attrNameLst>
                                      </p:cBhvr>
                                      <p:tavLst>
                                        <p:tav tm="0">
                                          <p:val>
                                            <p:fltVal val="0"/>
                                          </p:val>
                                        </p:tav>
                                        <p:tav tm="100000">
                                          <p:val>
                                            <p:strVal val="#ppt_w"/>
                                          </p:val>
                                        </p:tav>
                                      </p:tavLst>
                                    </p:anim>
                                    <p:anim calcmode="lin" valueType="num">
                                      <p:cBhvr>
                                        <p:cTn id="53" dur="500" fill="hold"/>
                                        <p:tgtEl>
                                          <p:spTgt spid="2054"/>
                                        </p:tgtEl>
                                        <p:attrNameLst>
                                          <p:attrName>ppt_h</p:attrName>
                                        </p:attrNameLst>
                                      </p:cBhvr>
                                      <p:tavLst>
                                        <p:tav tm="0">
                                          <p:val>
                                            <p:fltVal val="0"/>
                                          </p:val>
                                        </p:tav>
                                        <p:tav tm="100000">
                                          <p:val>
                                            <p:strVal val="#ppt_h"/>
                                          </p:val>
                                        </p:tav>
                                      </p:tavLst>
                                    </p:anim>
                                    <p:animEffect transition="in" filter="fade">
                                      <p:cBhvr>
                                        <p:cTn id="54" dur="500"/>
                                        <p:tgtEl>
                                          <p:spTgt spid="2054"/>
                                        </p:tgtEl>
                                      </p:cBhvr>
                                    </p:animEffect>
                                  </p:childTnLst>
                                </p:cTn>
                              </p:par>
                            </p:childTnLst>
                          </p:cTn>
                        </p:par>
                        <p:par>
                          <p:cTn id="55" fill="hold">
                            <p:stCondLst>
                              <p:cond delay="13750"/>
                            </p:stCondLst>
                            <p:childTnLst>
                              <p:par>
                                <p:cTn id="56" presetID="22" presetClass="exit" presetSubtype="4" fill="hold" nodeType="afterEffect">
                                  <p:stCondLst>
                                    <p:cond delay="1000"/>
                                  </p:stCondLst>
                                  <p:childTnLst>
                                    <p:animEffect transition="out" filter="wipe(down)">
                                      <p:cBhvr>
                                        <p:cTn id="57" dur="500"/>
                                        <p:tgtEl>
                                          <p:spTgt spid="2053"/>
                                        </p:tgtEl>
                                      </p:cBhvr>
                                    </p:animEffect>
                                    <p:set>
                                      <p:cBhvr>
                                        <p:cTn id="58" dur="1" fill="hold">
                                          <p:stCondLst>
                                            <p:cond delay="499"/>
                                          </p:stCondLst>
                                        </p:cTn>
                                        <p:tgtEl>
                                          <p:spTgt spid="2053"/>
                                        </p:tgtEl>
                                        <p:attrNameLst>
                                          <p:attrName>style.visibility</p:attrName>
                                        </p:attrNameLst>
                                      </p:cBhvr>
                                      <p:to>
                                        <p:strVal val="hidden"/>
                                      </p:to>
                                    </p:set>
                                  </p:childTnLst>
                                </p:cTn>
                              </p:par>
                              <p:par>
                                <p:cTn id="59" presetID="22" presetClass="exit" presetSubtype="4" fill="hold" nodeType="withEffect">
                                  <p:stCondLst>
                                    <p:cond delay="1000"/>
                                  </p:stCondLst>
                                  <p:childTnLst>
                                    <p:animEffect transition="out" filter="wipe(down)">
                                      <p:cBhvr>
                                        <p:cTn id="60" dur="500"/>
                                        <p:tgtEl>
                                          <p:spTgt spid="2054"/>
                                        </p:tgtEl>
                                      </p:cBhvr>
                                    </p:animEffect>
                                    <p:set>
                                      <p:cBhvr>
                                        <p:cTn id="61" dur="1" fill="hold">
                                          <p:stCondLst>
                                            <p:cond delay="499"/>
                                          </p:stCondLst>
                                        </p:cTn>
                                        <p:tgtEl>
                                          <p:spTgt spid="2054"/>
                                        </p:tgtEl>
                                        <p:attrNameLst>
                                          <p:attrName>style.visibility</p:attrName>
                                        </p:attrNameLst>
                                      </p:cBhvr>
                                      <p:to>
                                        <p:strVal val="hidden"/>
                                      </p:to>
                                    </p:set>
                                  </p:childTnLst>
                                </p:cTn>
                              </p:par>
                            </p:childTnLst>
                          </p:cTn>
                        </p:par>
                        <p:par>
                          <p:cTn id="62" fill="hold">
                            <p:stCondLst>
                              <p:cond delay="15250"/>
                            </p:stCondLst>
                            <p:childTnLst>
                              <p:par>
                                <p:cTn id="63" presetID="9" presetClass="entr" presetSubtype="0"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dissolve">
                                      <p:cBhvr>
                                        <p:cTn id="65" dur="500"/>
                                        <p:tgtEl>
                                          <p:spTgt spid="19"/>
                                        </p:tgtEl>
                                      </p:cBhvr>
                                    </p:animEffect>
                                  </p:childTnLst>
                                </p:cTn>
                              </p:par>
                              <p:par>
                                <p:cTn id="66" presetID="9" presetClass="entr" presetSubtype="0" fill="hold"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dissolve">
                                      <p:cBhvr>
                                        <p:cTn id="68" dur="500"/>
                                        <p:tgtEl>
                                          <p:spTgt spid="20"/>
                                        </p:tgtEl>
                                      </p:cBhvr>
                                    </p:animEffect>
                                  </p:childTnLst>
                                </p:cTn>
                              </p:par>
                            </p:childTnLst>
                          </p:cTn>
                        </p:par>
                        <p:par>
                          <p:cTn id="69" fill="hold">
                            <p:stCondLst>
                              <p:cond delay="15750"/>
                            </p:stCondLst>
                            <p:childTnLst>
                              <p:par>
                                <p:cTn id="70" presetID="1" presetClass="exit" presetSubtype="0" fill="hold" nodeType="afterEffect">
                                  <p:stCondLst>
                                    <p:cond delay="750"/>
                                  </p:stCondLst>
                                  <p:childTnLst>
                                    <p:set>
                                      <p:cBhvr>
                                        <p:cTn id="71" dur="1" fill="hold">
                                          <p:stCondLst>
                                            <p:cond delay="0"/>
                                          </p:stCondLst>
                                        </p:cTn>
                                        <p:tgtEl>
                                          <p:spTgt spid="19"/>
                                        </p:tgtEl>
                                        <p:attrNameLst>
                                          <p:attrName>style.visibility</p:attrName>
                                        </p:attrNameLst>
                                      </p:cBhvr>
                                      <p:to>
                                        <p:strVal val="hidden"/>
                                      </p:to>
                                    </p:set>
                                  </p:childTnLst>
                                </p:cTn>
                              </p:par>
                              <p:par>
                                <p:cTn id="72" presetID="1" presetClass="exit" presetSubtype="0" fill="hold" nodeType="withEffect">
                                  <p:stCondLst>
                                    <p:cond delay="750"/>
                                  </p:stCondLst>
                                  <p:childTnLst>
                                    <p:set>
                                      <p:cBhvr>
                                        <p:cTn id="73" dur="1" fill="hold">
                                          <p:stCondLst>
                                            <p:cond delay="0"/>
                                          </p:stCondLst>
                                        </p:cTn>
                                        <p:tgtEl>
                                          <p:spTgt spid="20"/>
                                        </p:tgtEl>
                                        <p:attrNameLst>
                                          <p:attrName>style.visibility</p:attrName>
                                        </p:attrNameLst>
                                      </p:cBhvr>
                                      <p:to>
                                        <p:strVal val="hidden"/>
                                      </p:to>
                                    </p:set>
                                  </p:childTnLst>
                                </p:cTn>
                              </p:par>
                            </p:childTnLst>
                          </p:cTn>
                        </p:par>
                        <p:par>
                          <p:cTn id="74" fill="hold">
                            <p:stCondLst>
                              <p:cond delay="16500"/>
                            </p:stCondLst>
                            <p:childTnLst>
                              <p:par>
                                <p:cTn id="75" presetID="9" presetClass="entr" presetSubtype="0" fill="hold"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dissolve">
                                      <p:cBhvr>
                                        <p:cTn id="77" dur="1000"/>
                                        <p:tgtEl>
                                          <p:spTgt spid="21"/>
                                        </p:tgtEl>
                                      </p:cBhvr>
                                    </p:animEffect>
                                  </p:childTnLst>
                                </p:cTn>
                              </p:par>
                              <p:par>
                                <p:cTn id="78" presetID="9" presetClass="entr" presetSubtype="0" fill="hold"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dissolve">
                                      <p:cBhvr>
                                        <p:cTn id="8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4">
            <a:hlinkClick r:id="rId3" action="ppaction://hlinkfile"/>
          </p:cNvPr>
          <p:cNvSpPr>
            <a:spLocks noChangeArrowheads="1"/>
          </p:cNvSpPr>
          <p:nvPr/>
        </p:nvSpPr>
        <p:spPr bwMode="auto">
          <a:xfrm>
            <a:off x="1006475" y="936625"/>
            <a:ext cx="7889875" cy="954088"/>
          </a:xfrm>
          <a:prstGeom prst="rect">
            <a:avLst/>
          </a:prstGeom>
          <a:noFill/>
          <a:ln w="9525">
            <a:noFill/>
            <a:miter lim="800000"/>
            <a:headEnd/>
            <a:tailEnd/>
          </a:ln>
        </p:spPr>
        <p:txBody>
          <a:bodyPr>
            <a:spAutoFit/>
          </a:bodyPr>
          <a:lstStyle/>
          <a:p>
            <a:pPr algn="just">
              <a:spcBef>
                <a:spcPct val="25000"/>
              </a:spcBef>
              <a:spcAft>
                <a:spcPct val="25000"/>
              </a:spcAft>
            </a:pPr>
            <a:r>
              <a:rPr lang="en-US" altLang="zh-CN" sz="2800" dirty="0">
                <a:solidFill>
                  <a:srgbClr val="A90815"/>
                </a:solidFill>
                <a:latin typeface="微软雅黑" pitchFamily="34" charset="-122"/>
                <a:ea typeface="微软雅黑" pitchFamily="34" charset="-122"/>
              </a:rPr>
              <a:t>The emergency rescue resources are completely shared</a:t>
            </a:r>
            <a:endParaRPr lang="zh-CN" altLang="zh-CN" sz="2800" dirty="0">
              <a:solidFill>
                <a:srgbClr val="A90815"/>
              </a:solidFill>
              <a:latin typeface="微软雅黑" pitchFamily="34" charset="-122"/>
              <a:ea typeface="微软雅黑" pitchFamily="34" charset="-122"/>
            </a:endParaRPr>
          </a:p>
        </p:txBody>
      </p:sp>
      <p:sp>
        <p:nvSpPr>
          <p:cNvPr id="5" name="Text Box 3"/>
          <p:cNvSpPr txBox="1">
            <a:spLocks noChangeArrowheads="1"/>
          </p:cNvSpPr>
          <p:nvPr/>
        </p:nvSpPr>
        <p:spPr bwMode="auto">
          <a:xfrm>
            <a:off x="1019175" y="1863725"/>
            <a:ext cx="7889875" cy="1185068"/>
          </a:xfrm>
          <a:prstGeom prst="rect">
            <a:avLst/>
          </a:prstGeom>
          <a:noFill/>
          <a:ln w="9525">
            <a:noFill/>
            <a:miter lim="800000"/>
            <a:headEnd/>
            <a:tailEnd/>
          </a:ln>
        </p:spPr>
        <p:txBody>
          <a:bodyPr>
            <a:spAutoFit/>
          </a:bodyPr>
          <a:lstStyle/>
          <a:p>
            <a:pPr algn="just">
              <a:lnSpc>
                <a:spcPts val="2880"/>
              </a:lnSpc>
              <a:spcBef>
                <a:spcPct val="20000"/>
              </a:spcBef>
              <a:buClr>
                <a:schemeClr val="accent1"/>
              </a:buClr>
              <a:buFont typeface="Wingdings" pitchFamily="2" charset="2"/>
              <a:buNone/>
            </a:pPr>
            <a:r>
              <a:rPr lang="en-US" altLang="zh-CN" sz="2400" dirty="0" smtClean="0">
                <a:ea typeface="微软雅黑" pitchFamily="34" charset="-122"/>
              </a:rPr>
              <a:t>On January </a:t>
            </a:r>
            <a:r>
              <a:rPr lang="en-US" altLang="zh-CN" sz="2400" dirty="0">
                <a:ea typeface="微软雅黑" pitchFamily="34" charset="-122"/>
              </a:rPr>
              <a:t>17, 2007, it happened water inrush accident in </a:t>
            </a:r>
            <a:r>
              <a:rPr lang="en-US" altLang="zh-CN" sz="2400" dirty="0" err="1">
                <a:ea typeface="微软雅黑" pitchFamily="34" charset="-122"/>
              </a:rPr>
              <a:t>Haolaigou</a:t>
            </a:r>
            <a:r>
              <a:rPr lang="en-US" altLang="zh-CN" sz="2400" dirty="0">
                <a:ea typeface="微软雅黑" pitchFamily="34" charset="-122"/>
              </a:rPr>
              <a:t> Iron Mine in Baotou, Inner Mongolia, 36 workers were trapped </a:t>
            </a:r>
            <a:r>
              <a:rPr lang="en-US" altLang="zh-CN" sz="2400" dirty="0" smtClean="0">
                <a:ea typeface="微软雅黑" pitchFamily="34" charset="-122"/>
              </a:rPr>
              <a:t>underground.</a:t>
            </a:r>
            <a:endParaRPr lang="en-US" altLang="zh-CN" sz="2400" dirty="0">
              <a:ea typeface="微软雅黑" pitchFamily="34" charset="-122"/>
            </a:endParaRPr>
          </a:p>
        </p:txBody>
      </p:sp>
      <p:pic>
        <p:nvPicPr>
          <p:cNvPr id="16389" name="Picture 5" descr="H:\报国办建国60周年成就展照片\汾西基地照片\孝义事故\_DSC0296.JPG"/>
          <p:cNvPicPr>
            <a:picLocks noChangeAspect="1" noChangeArrowheads="1"/>
          </p:cNvPicPr>
          <p:nvPr/>
        </p:nvPicPr>
        <p:blipFill>
          <a:blip r:embed="rId4" cstate="print"/>
          <a:srcRect/>
          <a:stretch>
            <a:fillRect/>
          </a:stretch>
        </p:blipFill>
        <p:spPr bwMode="auto">
          <a:xfrm>
            <a:off x="854075" y="3429000"/>
            <a:ext cx="3717925" cy="2829556"/>
          </a:xfrm>
          <a:prstGeom prst="rect">
            <a:avLst/>
          </a:prstGeom>
          <a:noFill/>
        </p:spPr>
      </p:pic>
      <p:pic>
        <p:nvPicPr>
          <p:cNvPr id="12290" name="Picture 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572000" y="3429000"/>
            <a:ext cx="4320534" cy="282955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5602" name="Picture 2" descr="c:\users\BALIC2~1\appdata\roaming\360se6\USERDA~1\Temp\79FFE0~1.JPG"/>
          <p:cNvPicPr>
            <a:picLocks noChangeAspect="1" noChangeArrowheads="1"/>
          </p:cNvPicPr>
          <p:nvPr/>
        </p:nvPicPr>
        <p:blipFill>
          <a:blip r:embed="rId6" cstate="print"/>
          <a:srcRect/>
          <a:stretch>
            <a:fillRect/>
          </a:stretch>
        </p:blipFill>
        <p:spPr bwMode="auto">
          <a:xfrm>
            <a:off x="854075" y="3429000"/>
            <a:ext cx="3717925" cy="2829556"/>
          </a:xfrm>
          <a:prstGeom prst="rect">
            <a:avLst/>
          </a:prstGeom>
          <a:noFill/>
        </p:spPr>
      </p:pic>
      <p:pic>
        <p:nvPicPr>
          <p:cNvPr id="25606" name="Picture 6" descr="c:\users\BALIC2~1\appdata\roaming\360se6\USERDA~1\Temp\04.jpg"/>
          <p:cNvPicPr>
            <a:picLocks noChangeAspect="1" noChangeArrowheads="1"/>
          </p:cNvPicPr>
          <p:nvPr/>
        </p:nvPicPr>
        <p:blipFill>
          <a:blip r:embed="rId7" cstate="print"/>
          <a:srcRect/>
          <a:stretch>
            <a:fillRect/>
          </a:stretch>
        </p:blipFill>
        <p:spPr bwMode="auto">
          <a:xfrm>
            <a:off x="4572000" y="3378754"/>
            <a:ext cx="4320534" cy="2879802"/>
          </a:xfrm>
          <a:prstGeom prst="rect">
            <a:avLst/>
          </a:prstGeom>
          <a:noFill/>
        </p:spPr>
      </p:pic>
      <p:pic>
        <p:nvPicPr>
          <p:cNvPr id="8" name="Picture 5" descr="c:\users\BALIC2~1\appdata\roaming\360se6\USERDA~1\Temp\200906~1.JPG"/>
          <p:cNvPicPr>
            <a:picLocks noChangeAspect="1" noChangeArrowheads="1"/>
          </p:cNvPicPr>
          <p:nvPr/>
        </p:nvPicPr>
        <p:blipFill>
          <a:blip r:embed="rId8" cstate="print"/>
          <a:srcRect/>
          <a:stretch>
            <a:fillRect/>
          </a:stretch>
        </p:blipFill>
        <p:spPr bwMode="auto">
          <a:xfrm>
            <a:off x="1801018" y="2214554"/>
            <a:ext cx="5399088" cy="3603625"/>
          </a:xfrm>
          <a:prstGeom prst="rect">
            <a:avLst/>
          </a:prstGeom>
          <a:noFill/>
          <a:ln w="9525">
            <a:noFill/>
            <a:miter lim="800000"/>
            <a:headEnd/>
            <a:tailEnd/>
          </a:ln>
        </p:spPr>
      </p:pic>
      <p:pic>
        <p:nvPicPr>
          <p:cNvPr id="9" name="Picture 3" descr="G:\典型事故照片\_MG_8720.JPG"/>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1801018" y="2231570"/>
            <a:ext cx="5385778" cy="359051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667881027"/>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0" presetClass="entr" presetSubtype="0" fill="hold" grpId="1" nodeType="afterEffect">
                                  <p:stCondLst>
                                    <p:cond delay="0"/>
                                  </p:stCondLst>
                                  <p:iterate type="lt">
                                    <p:tmPct val="0"/>
                                  </p:iterate>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6" presetClass="entr" presetSubtype="42" fill="hold" nodeType="afterEffect">
                                  <p:stCondLst>
                                    <p:cond delay="2000"/>
                                  </p:stCondLst>
                                  <p:childTnLst>
                                    <p:set>
                                      <p:cBhvr>
                                        <p:cTn id="14" dur="1" fill="hold">
                                          <p:stCondLst>
                                            <p:cond delay="0"/>
                                          </p:stCondLst>
                                        </p:cTn>
                                        <p:tgtEl>
                                          <p:spTgt spid="16389"/>
                                        </p:tgtEl>
                                        <p:attrNameLst>
                                          <p:attrName>style.visibility</p:attrName>
                                        </p:attrNameLst>
                                      </p:cBhvr>
                                      <p:to>
                                        <p:strVal val="visible"/>
                                      </p:to>
                                    </p:set>
                                    <p:animEffect transition="in" filter="barn(outHorizontal)">
                                      <p:cBhvr>
                                        <p:cTn id="15" dur="500"/>
                                        <p:tgtEl>
                                          <p:spTgt spid="16389"/>
                                        </p:tgtEl>
                                      </p:cBhvr>
                                    </p:animEffect>
                                  </p:childTnLst>
                                </p:cTn>
                              </p:par>
                              <p:par>
                                <p:cTn id="16" presetID="16" presetClass="entr" presetSubtype="42" fill="hold" nodeType="withEffect">
                                  <p:stCondLst>
                                    <p:cond delay="2000"/>
                                  </p:stCondLst>
                                  <p:childTnLst>
                                    <p:set>
                                      <p:cBhvr>
                                        <p:cTn id="17" dur="1" fill="hold">
                                          <p:stCondLst>
                                            <p:cond delay="0"/>
                                          </p:stCondLst>
                                        </p:cTn>
                                        <p:tgtEl>
                                          <p:spTgt spid="12290"/>
                                        </p:tgtEl>
                                        <p:attrNameLst>
                                          <p:attrName>style.visibility</p:attrName>
                                        </p:attrNameLst>
                                      </p:cBhvr>
                                      <p:to>
                                        <p:strVal val="visible"/>
                                      </p:to>
                                    </p:set>
                                    <p:animEffect transition="in" filter="barn(outHorizontal)">
                                      <p:cBhvr>
                                        <p:cTn id="18" dur="500"/>
                                        <p:tgtEl>
                                          <p:spTgt spid="12290"/>
                                        </p:tgtEl>
                                      </p:cBhvr>
                                    </p:animEffect>
                                  </p:childTnLst>
                                </p:cTn>
                              </p:par>
                            </p:childTnLst>
                          </p:cTn>
                        </p:par>
                        <p:par>
                          <p:cTn id="19" fill="hold">
                            <p:stCondLst>
                              <p:cond delay="3500"/>
                            </p:stCondLst>
                            <p:childTnLst>
                              <p:par>
                                <p:cTn id="20" presetID="1" presetClass="exit" presetSubtype="0" fill="hold" nodeType="afterEffect">
                                  <p:stCondLst>
                                    <p:cond delay="2250"/>
                                  </p:stCondLst>
                                  <p:childTnLst>
                                    <p:set>
                                      <p:cBhvr>
                                        <p:cTn id="21" dur="1" fill="hold">
                                          <p:stCondLst>
                                            <p:cond delay="0"/>
                                          </p:stCondLst>
                                        </p:cTn>
                                        <p:tgtEl>
                                          <p:spTgt spid="16389"/>
                                        </p:tgtEl>
                                        <p:attrNameLst>
                                          <p:attrName>style.visibility</p:attrName>
                                        </p:attrNameLst>
                                      </p:cBhvr>
                                      <p:to>
                                        <p:strVal val="hidden"/>
                                      </p:to>
                                    </p:set>
                                  </p:childTnLst>
                                </p:cTn>
                              </p:par>
                              <p:par>
                                <p:cTn id="22" presetID="1" presetClass="exit" presetSubtype="0" fill="hold" nodeType="withEffect">
                                  <p:stCondLst>
                                    <p:cond delay="2250"/>
                                  </p:stCondLst>
                                  <p:childTnLst>
                                    <p:set>
                                      <p:cBhvr>
                                        <p:cTn id="23" dur="1" fill="hold">
                                          <p:stCondLst>
                                            <p:cond delay="0"/>
                                          </p:stCondLst>
                                        </p:cTn>
                                        <p:tgtEl>
                                          <p:spTgt spid="12290"/>
                                        </p:tgtEl>
                                        <p:attrNameLst>
                                          <p:attrName>style.visibility</p:attrName>
                                        </p:attrNameLst>
                                      </p:cBhvr>
                                      <p:to>
                                        <p:strVal val="hidden"/>
                                      </p:to>
                                    </p:set>
                                  </p:childTnLst>
                                </p:cTn>
                              </p:par>
                            </p:childTnLst>
                          </p:cTn>
                        </p:par>
                        <p:par>
                          <p:cTn id="24" fill="hold">
                            <p:stCondLst>
                              <p:cond delay="5750"/>
                            </p:stCondLst>
                            <p:childTnLst>
                              <p:par>
                                <p:cTn id="25" presetID="16" presetClass="entr" presetSubtype="37" fill="hold" nodeType="afterEffect">
                                  <p:stCondLst>
                                    <p:cond delay="1000"/>
                                  </p:stCondLst>
                                  <p:childTnLst>
                                    <p:set>
                                      <p:cBhvr>
                                        <p:cTn id="26" dur="1" fill="hold">
                                          <p:stCondLst>
                                            <p:cond delay="0"/>
                                          </p:stCondLst>
                                        </p:cTn>
                                        <p:tgtEl>
                                          <p:spTgt spid="25602"/>
                                        </p:tgtEl>
                                        <p:attrNameLst>
                                          <p:attrName>style.visibility</p:attrName>
                                        </p:attrNameLst>
                                      </p:cBhvr>
                                      <p:to>
                                        <p:strVal val="visible"/>
                                      </p:to>
                                    </p:set>
                                    <p:animEffect transition="in" filter="barn(outVertical)">
                                      <p:cBhvr>
                                        <p:cTn id="27" dur="500"/>
                                        <p:tgtEl>
                                          <p:spTgt spid="25602"/>
                                        </p:tgtEl>
                                      </p:cBhvr>
                                    </p:animEffect>
                                  </p:childTnLst>
                                </p:cTn>
                              </p:par>
                              <p:par>
                                <p:cTn id="28" presetID="16" presetClass="entr" presetSubtype="37" fill="hold" nodeType="withEffect">
                                  <p:stCondLst>
                                    <p:cond delay="1000"/>
                                  </p:stCondLst>
                                  <p:childTnLst>
                                    <p:set>
                                      <p:cBhvr>
                                        <p:cTn id="29" dur="1" fill="hold">
                                          <p:stCondLst>
                                            <p:cond delay="0"/>
                                          </p:stCondLst>
                                        </p:cTn>
                                        <p:tgtEl>
                                          <p:spTgt spid="25606"/>
                                        </p:tgtEl>
                                        <p:attrNameLst>
                                          <p:attrName>style.visibility</p:attrName>
                                        </p:attrNameLst>
                                      </p:cBhvr>
                                      <p:to>
                                        <p:strVal val="visible"/>
                                      </p:to>
                                    </p:set>
                                    <p:animEffect transition="in" filter="barn(outVertical)">
                                      <p:cBhvr>
                                        <p:cTn id="30" dur="500"/>
                                        <p:tgtEl>
                                          <p:spTgt spid="25606"/>
                                        </p:tgtEl>
                                      </p:cBhvr>
                                    </p:animEffect>
                                  </p:childTnLst>
                                </p:cTn>
                              </p:par>
                            </p:childTnLst>
                          </p:cTn>
                        </p:par>
                        <p:par>
                          <p:cTn id="31" fill="hold">
                            <p:stCondLst>
                              <p:cond delay="7250"/>
                            </p:stCondLst>
                            <p:childTnLst>
                              <p:par>
                                <p:cTn id="32" presetID="22" presetClass="exit" presetSubtype="4" fill="hold" nodeType="afterEffect">
                                  <p:stCondLst>
                                    <p:cond delay="2250"/>
                                  </p:stCondLst>
                                  <p:childTnLst>
                                    <p:animEffect transition="out" filter="wipe(down)">
                                      <p:cBhvr>
                                        <p:cTn id="33" dur="500"/>
                                        <p:tgtEl>
                                          <p:spTgt spid="25602"/>
                                        </p:tgtEl>
                                      </p:cBhvr>
                                    </p:animEffect>
                                    <p:set>
                                      <p:cBhvr>
                                        <p:cTn id="34" dur="1" fill="hold">
                                          <p:stCondLst>
                                            <p:cond delay="499"/>
                                          </p:stCondLst>
                                        </p:cTn>
                                        <p:tgtEl>
                                          <p:spTgt spid="25602"/>
                                        </p:tgtEl>
                                        <p:attrNameLst>
                                          <p:attrName>style.visibility</p:attrName>
                                        </p:attrNameLst>
                                      </p:cBhvr>
                                      <p:to>
                                        <p:strVal val="hidden"/>
                                      </p:to>
                                    </p:set>
                                  </p:childTnLst>
                                </p:cTn>
                              </p:par>
                              <p:par>
                                <p:cTn id="35" presetID="22" presetClass="exit" presetSubtype="4" fill="hold" nodeType="withEffect">
                                  <p:stCondLst>
                                    <p:cond delay="2250"/>
                                  </p:stCondLst>
                                  <p:childTnLst>
                                    <p:animEffect transition="out" filter="wipe(down)">
                                      <p:cBhvr>
                                        <p:cTn id="36" dur="500"/>
                                        <p:tgtEl>
                                          <p:spTgt spid="25606"/>
                                        </p:tgtEl>
                                      </p:cBhvr>
                                    </p:animEffect>
                                    <p:set>
                                      <p:cBhvr>
                                        <p:cTn id="37" dur="1" fill="hold">
                                          <p:stCondLst>
                                            <p:cond delay="499"/>
                                          </p:stCondLst>
                                        </p:cTn>
                                        <p:tgtEl>
                                          <p:spTgt spid="25606"/>
                                        </p:tgtEl>
                                        <p:attrNameLst>
                                          <p:attrName>style.visibility</p:attrName>
                                        </p:attrNameLst>
                                      </p:cBhvr>
                                      <p:to>
                                        <p:strVal val="hidden"/>
                                      </p:to>
                                    </p:set>
                                  </p:childTnLst>
                                </p:cTn>
                              </p:par>
                              <p:par>
                                <p:cTn id="38" presetID="22" presetClass="exit" presetSubtype="4" fill="hold" grpId="2" nodeType="withEffect">
                                  <p:stCondLst>
                                    <p:cond delay="2250"/>
                                  </p:stCondLst>
                                  <p:iterate type="lt">
                                    <p:tmPct val="0"/>
                                  </p:iterate>
                                  <p:childTnLst>
                                    <p:animEffect transition="out" filter="wipe(down)">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dissolve">
                                      <p:cBhvr>
                                        <p:cTn id="45" dur="1750"/>
                                        <p:tgtEl>
                                          <p:spTgt spid="8"/>
                                        </p:tgtEl>
                                      </p:cBhvr>
                                    </p:animEffect>
                                  </p:childTnLst>
                                </p:cTn>
                              </p:par>
                            </p:childTnLst>
                          </p:cTn>
                        </p:par>
                        <p:par>
                          <p:cTn id="46" fill="hold">
                            <p:stCondLst>
                              <p:cond delay="1750"/>
                            </p:stCondLst>
                            <p:childTnLst>
                              <p:par>
                                <p:cTn id="47" presetID="1" presetClass="exit" presetSubtype="0" fill="hold" nodeType="afterEffect">
                                  <p:stCondLst>
                                    <p:cond delay="2000"/>
                                  </p:stCondLst>
                                  <p:childTnLst>
                                    <p:set>
                                      <p:cBhvr>
                                        <p:cTn id="48" dur="1" fill="hold">
                                          <p:stCondLst>
                                            <p:cond delay="0"/>
                                          </p:stCondLst>
                                        </p:cTn>
                                        <p:tgtEl>
                                          <p:spTgt spid="8"/>
                                        </p:tgtEl>
                                        <p:attrNameLst>
                                          <p:attrName>style.visibility</p:attrName>
                                        </p:attrNameLst>
                                      </p:cBhvr>
                                      <p:to>
                                        <p:strVal val="hidden"/>
                                      </p:to>
                                    </p:set>
                                  </p:childTnLst>
                                </p:cTn>
                              </p:par>
                            </p:childTnLst>
                          </p:cTn>
                        </p:par>
                        <p:par>
                          <p:cTn id="49" fill="hold">
                            <p:stCondLst>
                              <p:cond delay="3750"/>
                            </p:stCondLst>
                            <p:childTnLst>
                              <p:par>
                                <p:cTn id="50" presetID="10" presetClass="entr" presetSubtype="0" fill="hold" nodeType="afterEffect">
                                  <p:stCondLst>
                                    <p:cond delay="150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1"/>
      <p:bldP spid="5" grpId="2"/>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908024" y="1142984"/>
            <a:ext cx="7920979" cy="1579920"/>
          </a:xfrm>
          <a:prstGeom prst="rect">
            <a:avLst/>
          </a:prstGeom>
          <a:noFill/>
          <a:ln w="9525">
            <a:noFill/>
            <a:miter lim="800000"/>
            <a:headEnd/>
            <a:tailEnd/>
          </a:ln>
        </p:spPr>
        <p:txBody>
          <a:bodyPr wrap="square">
            <a:spAutoFit/>
          </a:bodyPr>
          <a:lstStyle/>
          <a:p>
            <a:pPr algn="just">
              <a:lnSpc>
                <a:spcPts val="2880"/>
              </a:lnSpc>
              <a:spcBef>
                <a:spcPct val="20000"/>
              </a:spcBef>
              <a:buClr>
                <a:schemeClr val="accent1"/>
              </a:buClr>
              <a:buFont typeface="Wingdings" pitchFamily="2" charset="2"/>
              <a:buNone/>
            </a:pPr>
            <a:r>
              <a:rPr lang="en-US" altLang="zh-CN" sz="2400" dirty="0" smtClean="0">
                <a:latin typeface="+mn-lt"/>
                <a:ea typeface="微软雅黑" pitchFamily="34" charset="-122"/>
              </a:rPr>
              <a:t>      On </a:t>
            </a:r>
            <a:r>
              <a:rPr lang="en-US" altLang="zh-CN" sz="2400" dirty="0">
                <a:latin typeface="+mn-lt"/>
                <a:ea typeface="微软雅黑" pitchFamily="34" charset="-122"/>
              </a:rPr>
              <a:t>June 5, 2009, it happened serious land collapse accident at </a:t>
            </a:r>
            <a:r>
              <a:rPr lang="en-US" altLang="zh-CN" sz="2400" dirty="0" err="1">
                <a:latin typeface="+mn-lt"/>
                <a:ea typeface="微软雅黑" pitchFamily="34" charset="-122"/>
              </a:rPr>
              <a:t>Jiweishan</a:t>
            </a:r>
            <a:r>
              <a:rPr lang="en-US" altLang="zh-CN" sz="2400" dirty="0">
                <a:latin typeface="+mn-lt"/>
                <a:ea typeface="微软雅黑" pitchFamily="34" charset="-122"/>
              </a:rPr>
              <a:t> of </a:t>
            </a:r>
            <a:r>
              <a:rPr lang="en-US" altLang="zh-CN" sz="2400" dirty="0" err="1">
                <a:latin typeface="+mn-lt"/>
                <a:ea typeface="微软雅黑" pitchFamily="34" charset="-122"/>
              </a:rPr>
              <a:t>Wulong</a:t>
            </a:r>
            <a:r>
              <a:rPr lang="en-US" altLang="zh-CN" sz="2400" dirty="0">
                <a:latin typeface="+mn-lt"/>
                <a:ea typeface="微软雅黑" pitchFamily="34" charset="-122"/>
              </a:rPr>
              <a:t>, Chongqing. We coordinated to send a Mi-26 helicopter from </a:t>
            </a:r>
            <a:r>
              <a:rPr lang="en-US" altLang="zh-CN" sz="2400" dirty="0" err="1">
                <a:latin typeface="+mn-lt"/>
                <a:ea typeface="微软雅黑" pitchFamily="34" charset="-122"/>
              </a:rPr>
              <a:t>Helongjiang</a:t>
            </a:r>
            <a:r>
              <a:rPr lang="en-US" altLang="zh-CN" sz="2400" dirty="0">
                <a:latin typeface="+mn-lt"/>
                <a:ea typeface="微软雅黑" pitchFamily="34" charset="-122"/>
              </a:rPr>
              <a:t> Province to transport emergency </a:t>
            </a:r>
            <a:r>
              <a:rPr lang="en-US" altLang="zh-CN" sz="2400" dirty="0" err="1">
                <a:latin typeface="+mn-lt"/>
                <a:ea typeface="微软雅黑" pitchFamily="34" charset="-122"/>
              </a:rPr>
              <a:t>equipments</a:t>
            </a:r>
            <a:r>
              <a:rPr lang="en-US" altLang="zh-CN" sz="2400" dirty="0">
                <a:latin typeface="+mn-lt"/>
                <a:ea typeface="微软雅黑" pitchFamily="34" charset="-122"/>
              </a:rPr>
              <a:t>.</a:t>
            </a:r>
          </a:p>
        </p:txBody>
      </p:sp>
      <p:pic>
        <p:nvPicPr>
          <p:cNvPr id="89090" name="Picture 2" descr="c:\users\BALIC2~1\appdata\roaming\360se6\USERDA~1\Temp\0606-0~1.JPG"/>
          <p:cNvPicPr>
            <a:picLocks noChangeAspect="1" noChangeArrowheads="1"/>
          </p:cNvPicPr>
          <p:nvPr/>
        </p:nvPicPr>
        <p:blipFill>
          <a:blip r:embed="rId3" cstate="print"/>
          <a:srcRect/>
          <a:stretch>
            <a:fillRect/>
          </a:stretch>
        </p:blipFill>
        <p:spPr bwMode="auto">
          <a:xfrm>
            <a:off x="1785918" y="2857496"/>
            <a:ext cx="6000792" cy="3570472"/>
          </a:xfrm>
          <a:prstGeom prst="rect">
            <a:avLst/>
          </a:prstGeom>
          <a:noFill/>
        </p:spPr>
      </p:pic>
      <p:pic>
        <p:nvPicPr>
          <p:cNvPr id="89092" name="Picture 4" descr="c:\users\BALIC2~1\appdata\roaming\360se6\USERDA~1\Temp\2456_m.jpg"/>
          <p:cNvPicPr>
            <a:picLocks noChangeAspect="1" noChangeArrowheads="1"/>
          </p:cNvPicPr>
          <p:nvPr/>
        </p:nvPicPr>
        <p:blipFill>
          <a:blip r:embed="rId4" cstate="print"/>
          <a:srcRect/>
          <a:stretch>
            <a:fillRect/>
          </a:stretch>
        </p:blipFill>
        <p:spPr bwMode="auto">
          <a:xfrm>
            <a:off x="1785918" y="2722904"/>
            <a:ext cx="5715040" cy="4038601"/>
          </a:xfrm>
          <a:prstGeom prst="rect">
            <a:avLst/>
          </a:prstGeom>
          <a:noFill/>
        </p:spPr>
      </p:pic>
      <p:pic>
        <p:nvPicPr>
          <p:cNvPr id="89096" name="Picture 8" descr="c:\users\BALIC2~1\appdata\roaming\360se6\USERDA~1\Temp\188712~1.JPG"/>
          <p:cNvPicPr>
            <a:picLocks noChangeAspect="1" noChangeArrowheads="1"/>
          </p:cNvPicPr>
          <p:nvPr/>
        </p:nvPicPr>
        <p:blipFill>
          <a:blip r:embed="rId5" cstate="print"/>
          <a:srcRect/>
          <a:stretch>
            <a:fillRect/>
          </a:stretch>
        </p:blipFill>
        <p:spPr bwMode="auto">
          <a:xfrm>
            <a:off x="571472" y="2857496"/>
            <a:ext cx="3984731" cy="3286148"/>
          </a:xfrm>
          <a:prstGeom prst="rect">
            <a:avLst/>
          </a:prstGeom>
          <a:noFill/>
        </p:spPr>
      </p:pic>
      <p:pic>
        <p:nvPicPr>
          <p:cNvPr id="89098" name="Picture 10" descr="c:\users\BALIC2~1\appdata\roaming\360se6\USERDA~1\Temp\2_9_27~1.JPG"/>
          <p:cNvPicPr>
            <a:picLocks noChangeAspect="1" noChangeArrowheads="1"/>
          </p:cNvPicPr>
          <p:nvPr/>
        </p:nvPicPr>
        <p:blipFill>
          <a:blip r:embed="rId6" cstate="print"/>
          <a:srcRect/>
          <a:stretch>
            <a:fillRect/>
          </a:stretch>
        </p:blipFill>
        <p:spPr bwMode="auto">
          <a:xfrm>
            <a:off x="4556203" y="2722904"/>
            <a:ext cx="4272800" cy="3420740"/>
          </a:xfrm>
          <a:prstGeom prst="rect">
            <a:avLst/>
          </a:prstGeom>
          <a:noFill/>
        </p:spPr>
      </p:pic>
      <p:pic>
        <p:nvPicPr>
          <p:cNvPr id="89100" name="Picture 12" descr="c:\users\BALIC2~1\appdata\roaming\360se6\USERDA~1\Temp\201271~1.JPG"/>
          <p:cNvPicPr>
            <a:picLocks noChangeAspect="1" noChangeArrowheads="1"/>
          </p:cNvPicPr>
          <p:nvPr/>
        </p:nvPicPr>
        <p:blipFill>
          <a:blip r:embed="rId7" cstate="print"/>
          <a:srcRect/>
          <a:stretch>
            <a:fillRect/>
          </a:stretch>
        </p:blipFill>
        <p:spPr bwMode="auto">
          <a:xfrm>
            <a:off x="571472" y="2722904"/>
            <a:ext cx="3984731" cy="3420740"/>
          </a:xfrm>
          <a:prstGeom prst="rect">
            <a:avLst/>
          </a:prstGeom>
          <a:noFill/>
        </p:spPr>
      </p:pic>
      <p:pic>
        <p:nvPicPr>
          <p:cNvPr id="89102" name="Picture 14" descr="c:\users\BALIC2~1\appdata\roaming\360se6\USERDA~1\Temp\201271~2.JPG"/>
          <p:cNvPicPr>
            <a:picLocks noChangeAspect="1" noChangeArrowheads="1"/>
          </p:cNvPicPr>
          <p:nvPr/>
        </p:nvPicPr>
        <p:blipFill>
          <a:blip r:embed="rId8" cstate="print"/>
          <a:srcRect/>
          <a:stretch>
            <a:fillRect/>
          </a:stretch>
        </p:blipFill>
        <p:spPr bwMode="auto">
          <a:xfrm>
            <a:off x="4556204" y="2722904"/>
            <a:ext cx="4272799" cy="3420740"/>
          </a:xfrm>
          <a:prstGeom prst="rect">
            <a:avLst/>
          </a:prstGeom>
          <a:noFill/>
        </p:spPr>
      </p:pic>
    </p:spTree>
    <p:extLst>
      <p:ext uri="{BB962C8B-B14F-4D97-AF65-F5344CB8AC3E}">
        <p14:creationId xmlns="" xmlns:p14="http://schemas.microsoft.com/office/powerpoint/2010/main" val="3480191457"/>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2000"/>
                                  </p:stCondLst>
                                  <p:childTnLst>
                                    <p:set>
                                      <p:cBhvr>
                                        <p:cTn id="10" dur="1" fill="hold">
                                          <p:stCondLst>
                                            <p:cond delay="0"/>
                                          </p:stCondLst>
                                        </p:cTn>
                                        <p:tgtEl>
                                          <p:spTgt spid="89090"/>
                                        </p:tgtEl>
                                        <p:attrNameLst>
                                          <p:attrName>style.visibility</p:attrName>
                                        </p:attrNameLst>
                                      </p:cBhvr>
                                      <p:to>
                                        <p:strVal val="visible"/>
                                      </p:to>
                                    </p:set>
                                    <p:animEffect transition="in" filter="wipe(right)">
                                      <p:cBhvr>
                                        <p:cTn id="11" dur="500"/>
                                        <p:tgtEl>
                                          <p:spTgt spid="89090"/>
                                        </p:tgtEl>
                                      </p:cBhvr>
                                    </p:animEffect>
                                  </p:childTnLst>
                                </p:cTn>
                              </p:par>
                            </p:childTnLst>
                          </p:cTn>
                        </p:par>
                        <p:par>
                          <p:cTn id="12" fill="hold">
                            <p:stCondLst>
                              <p:cond delay="3000"/>
                            </p:stCondLst>
                            <p:childTnLst>
                              <p:par>
                                <p:cTn id="13" presetID="1" presetClass="exit" presetSubtype="0" fill="hold" nodeType="afterEffect">
                                  <p:stCondLst>
                                    <p:cond delay="2000"/>
                                  </p:stCondLst>
                                  <p:childTnLst>
                                    <p:set>
                                      <p:cBhvr>
                                        <p:cTn id="14" dur="1" fill="hold">
                                          <p:stCondLst>
                                            <p:cond delay="0"/>
                                          </p:stCondLst>
                                        </p:cTn>
                                        <p:tgtEl>
                                          <p:spTgt spid="89090"/>
                                        </p:tgtEl>
                                        <p:attrNameLst>
                                          <p:attrName>style.visibility</p:attrName>
                                        </p:attrNameLst>
                                      </p:cBhvr>
                                      <p:to>
                                        <p:strVal val="hidden"/>
                                      </p:to>
                                    </p:set>
                                  </p:childTnLst>
                                </p:cTn>
                              </p:par>
                            </p:childTnLst>
                          </p:cTn>
                        </p:par>
                        <p:par>
                          <p:cTn id="15" fill="hold">
                            <p:stCondLst>
                              <p:cond delay="5000"/>
                            </p:stCondLst>
                            <p:childTnLst>
                              <p:par>
                                <p:cTn id="16" presetID="9" presetClass="entr" presetSubtype="0" fill="hold" nodeType="afterEffect">
                                  <p:stCondLst>
                                    <p:cond delay="500"/>
                                  </p:stCondLst>
                                  <p:childTnLst>
                                    <p:set>
                                      <p:cBhvr>
                                        <p:cTn id="17" dur="1" fill="hold">
                                          <p:stCondLst>
                                            <p:cond delay="0"/>
                                          </p:stCondLst>
                                        </p:cTn>
                                        <p:tgtEl>
                                          <p:spTgt spid="89092"/>
                                        </p:tgtEl>
                                        <p:attrNameLst>
                                          <p:attrName>style.visibility</p:attrName>
                                        </p:attrNameLst>
                                      </p:cBhvr>
                                      <p:to>
                                        <p:strVal val="visible"/>
                                      </p:to>
                                    </p:set>
                                    <p:animEffect transition="in" filter="dissolve">
                                      <p:cBhvr>
                                        <p:cTn id="18" dur="2000"/>
                                        <p:tgtEl>
                                          <p:spTgt spid="89092"/>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89092"/>
                                        </p:tgtEl>
                                        <p:attrNameLst>
                                          <p:attrName>style.visibility</p:attrName>
                                        </p:attrNameLst>
                                      </p:cBhvr>
                                      <p:to>
                                        <p:strVal val="hidden"/>
                                      </p:to>
                                    </p:set>
                                  </p:childTnLst>
                                </p:cTn>
                              </p:par>
                            </p:childTnLst>
                          </p:cTn>
                        </p:par>
                        <p:par>
                          <p:cTn id="23" fill="hold">
                            <p:stCondLst>
                              <p:cond delay="0"/>
                            </p:stCondLst>
                            <p:childTnLst>
                              <p:par>
                                <p:cTn id="24" presetID="14" presetClass="entr" presetSubtype="10" fill="hold" nodeType="afterEffect">
                                  <p:stCondLst>
                                    <p:cond delay="500"/>
                                  </p:stCondLst>
                                  <p:childTnLst>
                                    <p:set>
                                      <p:cBhvr>
                                        <p:cTn id="25" dur="1" fill="hold">
                                          <p:stCondLst>
                                            <p:cond delay="0"/>
                                          </p:stCondLst>
                                        </p:cTn>
                                        <p:tgtEl>
                                          <p:spTgt spid="89096"/>
                                        </p:tgtEl>
                                        <p:attrNameLst>
                                          <p:attrName>style.visibility</p:attrName>
                                        </p:attrNameLst>
                                      </p:cBhvr>
                                      <p:to>
                                        <p:strVal val="visible"/>
                                      </p:to>
                                    </p:set>
                                    <p:animEffect transition="in" filter="randombar(horizontal)">
                                      <p:cBhvr>
                                        <p:cTn id="26" dur="2000"/>
                                        <p:tgtEl>
                                          <p:spTgt spid="89096"/>
                                        </p:tgtEl>
                                      </p:cBhvr>
                                    </p:animEffect>
                                  </p:childTnLst>
                                </p:cTn>
                              </p:par>
                              <p:par>
                                <p:cTn id="27" presetID="14" presetClass="entr" presetSubtype="10" fill="hold" nodeType="withEffect">
                                  <p:stCondLst>
                                    <p:cond delay="500"/>
                                  </p:stCondLst>
                                  <p:childTnLst>
                                    <p:set>
                                      <p:cBhvr>
                                        <p:cTn id="28" dur="1" fill="hold">
                                          <p:stCondLst>
                                            <p:cond delay="0"/>
                                          </p:stCondLst>
                                        </p:cTn>
                                        <p:tgtEl>
                                          <p:spTgt spid="89098"/>
                                        </p:tgtEl>
                                        <p:attrNameLst>
                                          <p:attrName>style.visibility</p:attrName>
                                        </p:attrNameLst>
                                      </p:cBhvr>
                                      <p:to>
                                        <p:strVal val="visible"/>
                                      </p:to>
                                    </p:set>
                                    <p:animEffect transition="in" filter="randombar(horizontal)">
                                      <p:cBhvr>
                                        <p:cTn id="29" dur="2000"/>
                                        <p:tgtEl>
                                          <p:spTgt spid="89098"/>
                                        </p:tgtEl>
                                      </p:cBhvr>
                                    </p:animEffect>
                                  </p:childTnLst>
                                </p:cTn>
                              </p:par>
                            </p:childTnLst>
                          </p:cTn>
                        </p:par>
                        <p:par>
                          <p:cTn id="30" fill="hold">
                            <p:stCondLst>
                              <p:cond delay="2500"/>
                            </p:stCondLst>
                            <p:childTnLst>
                              <p:par>
                                <p:cTn id="31" presetID="1" presetClass="exit" presetSubtype="0" fill="hold" nodeType="afterEffect">
                                  <p:stCondLst>
                                    <p:cond delay="2500"/>
                                  </p:stCondLst>
                                  <p:childTnLst>
                                    <p:set>
                                      <p:cBhvr>
                                        <p:cTn id="32" dur="1" fill="hold">
                                          <p:stCondLst>
                                            <p:cond delay="0"/>
                                          </p:stCondLst>
                                        </p:cTn>
                                        <p:tgtEl>
                                          <p:spTgt spid="89096"/>
                                        </p:tgtEl>
                                        <p:attrNameLst>
                                          <p:attrName>style.visibility</p:attrName>
                                        </p:attrNameLst>
                                      </p:cBhvr>
                                      <p:to>
                                        <p:strVal val="hidden"/>
                                      </p:to>
                                    </p:set>
                                  </p:childTnLst>
                                </p:cTn>
                              </p:par>
                              <p:par>
                                <p:cTn id="33" presetID="1" presetClass="exit" presetSubtype="0" fill="hold" nodeType="withEffect">
                                  <p:stCondLst>
                                    <p:cond delay="2500"/>
                                  </p:stCondLst>
                                  <p:childTnLst>
                                    <p:set>
                                      <p:cBhvr>
                                        <p:cTn id="34" dur="1" fill="hold">
                                          <p:stCondLst>
                                            <p:cond delay="0"/>
                                          </p:stCondLst>
                                        </p:cTn>
                                        <p:tgtEl>
                                          <p:spTgt spid="89098"/>
                                        </p:tgtEl>
                                        <p:attrNameLst>
                                          <p:attrName>style.visibility</p:attrName>
                                        </p:attrNameLst>
                                      </p:cBhvr>
                                      <p:to>
                                        <p:strVal val="hidden"/>
                                      </p:to>
                                    </p:set>
                                  </p:childTnLst>
                                </p:cTn>
                              </p:par>
                            </p:childTnLst>
                          </p:cTn>
                        </p:par>
                        <p:par>
                          <p:cTn id="35" fill="hold">
                            <p:stCondLst>
                              <p:cond delay="5000"/>
                            </p:stCondLst>
                            <p:childTnLst>
                              <p:par>
                                <p:cTn id="36" presetID="16" presetClass="entr" presetSubtype="26" fill="hold" nodeType="afterEffect">
                                  <p:stCondLst>
                                    <p:cond delay="250"/>
                                  </p:stCondLst>
                                  <p:childTnLst>
                                    <p:set>
                                      <p:cBhvr>
                                        <p:cTn id="37" dur="1" fill="hold">
                                          <p:stCondLst>
                                            <p:cond delay="0"/>
                                          </p:stCondLst>
                                        </p:cTn>
                                        <p:tgtEl>
                                          <p:spTgt spid="89100"/>
                                        </p:tgtEl>
                                        <p:attrNameLst>
                                          <p:attrName>style.visibility</p:attrName>
                                        </p:attrNameLst>
                                      </p:cBhvr>
                                      <p:to>
                                        <p:strVal val="visible"/>
                                      </p:to>
                                    </p:set>
                                    <p:animEffect transition="in" filter="barn(inHorizontal)">
                                      <p:cBhvr>
                                        <p:cTn id="38" dur="1750"/>
                                        <p:tgtEl>
                                          <p:spTgt spid="89100"/>
                                        </p:tgtEl>
                                      </p:cBhvr>
                                    </p:animEffect>
                                  </p:childTnLst>
                                </p:cTn>
                              </p:par>
                              <p:par>
                                <p:cTn id="39" presetID="16" presetClass="entr" presetSubtype="26" fill="hold" nodeType="withEffect">
                                  <p:stCondLst>
                                    <p:cond delay="250"/>
                                  </p:stCondLst>
                                  <p:childTnLst>
                                    <p:set>
                                      <p:cBhvr>
                                        <p:cTn id="40" dur="1" fill="hold">
                                          <p:stCondLst>
                                            <p:cond delay="0"/>
                                          </p:stCondLst>
                                        </p:cTn>
                                        <p:tgtEl>
                                          <p:spTgt spid="89102"/>
                                        </p:tgtEl>
                                        <p:attrNameLst>
                                          <p:attrName>style.visibility</p:attrName>
                                        </p:attrNameLst>
                                      </p:cBhvr>
                                      <p:to>
                                        <p:strVal val="visible"/>
                                      </p:to>
                                    </p:set>
                                    <p:animEffect transition="in" filter="barn(inHorizontal)">
                                      <p:cBhvr>
                                        <p:cTn id="41" dur="1750"/>
                                        <p:tgtEl>
                                          <p:spTgt spid="89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4">
            <a:hlinkClick r:id="rId3" action="ppaction://hlinkfile"/>
          </p:cNvPr>
          <p:cNvSpPr>
            <a:spLocks noChangeArrowheads="1"/>
          </p:cNvSpPr>
          <p:nvPr/>
        </p:nvSpPr>
        <p:spPr bwMode="auto">
          <a:xfrm>
            <a:off x="1006475" y="949325"/>
            <a:ext cx="8137525" cy="954088"/>
          </a:xfrm>
          <a:prstGeom prst="rect">
            <a:avLst/>
          </a:prstGeom>
          <a:noFill/>
          <a:ln w="9525">
            <a:noFill/>
            <a:miter lim="800000"/>
            <a:headEnd/>
            <a:tailEnd/>
          </a:ln>
        </p:spPr>
        <p:txBody>
          <a:bodyPr>
            <a:spAutoFit/>
          </a:bodyPr>
          <a:lstStyle/>
          <a:p>
            <a:pPr algn="just">
              <a:spcBef>
                <a:spcPct val="25000"/>
              </a:spcBef>
              <a:spcAft>
                <a:spcPct val="25000"/>
              </a:spcAft>
            </a:pPr>
            <a:r>
              <a:rPr lang="en-US" altLang="zh-CN" sz="2800" dirty="0">
                <a:solidFill>
                  <a:srgbClr val="A90815"/>
                </a:solidFill>
                <a:latin typeface="微软雅黑" pitchFamily="34" charset="-122"/>
                <a:ea typeface="微软雅黑" pitchFamily="34" charset="-122"/>
              </a:rPr>
              <a:t>The emergency rescue energy is effectively harnessed</a:t>
            </a:r>
            <a:endParaRPr lang="zh-CN" altLang="zh-CN" sz="2800" dirty="0">
              <a:solidFill>
                <a:srgbClr val="A90815"/>
              </a:solidFill>
              <a:latin typeface="微软雅黑" pitchFamily="34" charset="-122"/>
              <a:ea typeface="微软雅黑" pitchFamily="34" charset="-122"/>
            </a:endParaRPr>
          </a:p>
        </p:txBody>
      </p:sp>
      <p:pic>
        <p:nvPicPr>
          <p:cNvPr id="21506" name="Picture 2" descr="c:\users\BALIC2~1\appdata\roaming\360se6\USERDA~1\Temp\U_3955~1.JPG"/>
          <p:cNvPicPr>
            <a:picLocks noChangeAspect="1" noChangeArrowheads="1"/>
          </p:cNvPicPr>
          <p:nvPr/>
        </p:nvPicPr>
        <p:blipFill>
          <a:blip r:embed="rId4" cstate="print"/>
          <a:srcRect/>
          <a:stretch>
            <a:fillRect/>
          </a:stretch>
        </p:blipFill>
        <p:spPr bwMode="auto">
          <a:xfrm>
            <a:off x="552434" y="2571744"/>
            <a:ext cx="4295775" cy="3092456"/>
          </a:xfrm>
          <a:prstGeom prst="rect">
            <a:avLst/>
          </a:prstGeom>
          <a:noFill/>
        </p:spPr>
      </p:pic>
      <p:pic>
        <p:nvPicPr>
          <p:cNvPr id="21508" name="Picture 4" descr="c:\users\BALIC2~1\appdata\roaming\360se6\USERDA~1\Temp\102253~1.JPG"/>
          <p:cNvPicPr>
            <a:picLocks noChangeAspect="1" noChangeArrowheads="1"/>
          </p:cNvPicPr>
          <p:nvPr/>
        </p:nvPicPr>
        <p:blipFill>
          <a:blip r:embed="rId5" cstate="print"/>
          <a:srcRect/>
          <a:stretch>
            <a:fillRect/>
          </a:stretch>
        </p:blipFill>
        <p:spPr bwMode="auto">
          <a:xfrm>
            <a:off x="1583275" y="2024541"/>
            <a:ext cx="6301093" cy="4412602"/>
          </a:xfrm>
          <a:prstGeom prst="rect">
            <a:avLst/>
          </a:prstGeom>
          <a:noFill/>
        </p:spPr>
      </p:pic>
      <p:pic>
        <p:nvPicPr>
          <p:cNvPr id="21510" name="Picture 6" descr="c:\users\BALIC2~1\appdata\roaming\360se6\USERDA~1\Temp\136659~1.JPG"/>
          <p:cNvPicPr>
            <a:picLocks noChangeAspect="1" noChangeArrowheads="1"/>
          </p:cNvPicPr>
          <p:nvPr/>
        </p:nvPicPr>
        <p:blipFill>
          <a:blip r:embed="rId6" cstate="print"/>
          <a:srcRect/>
          <a:stretch>
            <a:fillRect/>
          </a:stretch>
        </p:blipFill>
        <p:spPr bwMode="auto">
          <a:xfrm>
            <a:off x="4848209" y="2571744"/>
            <a:ext cx="4245144" cy="3092456"/>
          </a:xfrm>
          <a:prstGeom prst="rect">
            <a:avLst/>
          </a:prstGeom>
          <a:noFill/>
        </p:spPr>
      </p:pic>
      <p:pic>
        <p:nvPicPr>
          <p:cNvPr id="21514" name="Picture 10" descr="c:\users\BALIC2~1\appdata\roaming\360se6\USERDA~1\Temp\100706~1.JPG"/>
          <p:cNvPicPr>
            <a:picLocks noChangeAspect="1" noChangeArrowheads="1"/>
          </p:cNvPicPr>
          <p:nvPr/>
        </p:nvPicPr>
        <p:blipFill>
          <a:blip r:embed="rId7" cstate="print"/>
          <a:srcRect/>
          <a:stretch>
            <a:fillRect/>
          </a:stretch>
        </p:blipFill>
        <p:spPr bwMode="auto">
          <a:xfrm>
            <a:off x="542065" y="2547336"/>
            <a:ext cx="4295775" cy="3092456"/>
          </a:xfrm>
          <a:prstGeom prst="rect">
            <a:avLst/>
          </a:prstGeom>
          <a:noFill/>
        </p:spPr>
      </p:pic>
      <p:pic>
        <p:nvPicPr>
          <p:cNvPr id="14345" name="Picture 9" descr="G:\典型事故照片\正在加固曾被冲垮的河堤.JPG"/>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4837840" y="2571744"/>
            <a:ext cx="4227144" cy="3092456"/>
          </a:xfrm>
          <a:prstGeom prst="rect">
            <a:avLst/>
          </a:prstGeom>
          <a:noFill/>
          <a:extLst>
            <a:ext uri="{909E8E84-426E-40DD-AFC4-6F175D3DCCD1}">
              <a14:hiddenFill xmlns="" xmlns:a14="http://schemas.microsoft.com/office/drawing/2010/main">
                <a:solidFill>
                  <a:srgbClr val="FFFFFF"/>
                </a:solidFill>
              </a14:hiddenFill>
            </a:ext>
          </a:extLst>
        </p:spPr>
      </p:pic>
      <p:pic>
        <p:nvPicPr>
          <p:cNvPr id="3074" name="Picture 2" descr="G:\2013.4.20，芦山地震抗震救灾\选出的照片\救护队员冒着余震危险，徒步一个小时沿着崎岖山路，将枝老大娘平安的转运到了医疗救助点.JPG"/>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1508999" y="2024540"/>
            <a:ext cx="6583680" cy="438912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1506"/>
                                        </p:tgtEl>
                                        <p:attrNameLst>
                                          <p:attrName>style.visibility</p:attrName>
                                        </p:attrNameLst>
                                      </p:cBhvr>
                                      <p:to>
                                        <p:strVal val="visible"/>
                                      </p:to>
                                    </p:set>
                                    <p:anim calcmode="lin" valueType="num">
                                      <p:cBhvr>
                                        <p:cTn id="11" dur="750" fill="hold"/>
                                        <p:tgtEl>
                                          <p:spTgt spid="21506"/>
                                        </p:tgtEl>
                                        <p:attrNameLst>
                                          <p:attrName>ppt_w</p:attrName>
                                        </p:attrNameLst>
                                      </p:cBhvr>
                                      <p:tavLst>
                                        <p:tav tm="0">
                                          <p:val>
                                            <p:fltVal val="0"/>
                                          </p:val>
                                        </p:tav>
                                        <p:tav tm="100000">
                                          <p:val>
                                            <p:strVal val="#ppt_w"/>
                                          </p:val>
                                        </p:tav>
                                      </p:tavLst>
                                    </p:anim>
                                    <p:anim calcmode="lin" valueType="num">
                                      <p:cBhvr>
                                        <p:cTn id="12" dur="750" fill="hold"/>
                                        <p:tgtEl>
                                          <p:spTgt spid="21506"/>
                                        </p:tgtEl>
                                        <p:attrNameLst>
                                          <p:attrName>ppt_h</p:attrName>
                                        </p:attrNameLst>
                                      </p:cBhvr>
                                      <p:tavLst>
                                        <p:tav tm="0">
                                          <p:val>
                                            <p:fltVal val="0"/>
                                          </p:val>
                                        </p:tav>
                                        <p:tav tm="100000">
                                          <p:val>
                                            <p:strVal val="#ppt_h"/>
                                          </p:val>
                                        </p:tav>
                                      </p:tavLst>
                                    </p:anim>
                                    <p:animEffect transition="in" filter="fade">
                                      <p:cBhvr>
                                        <p:cTn id="13" dur="750"/>
                                        <p:tgtEl>
                                          <p:spTgt spid="21506"/>
                                        </p:tgtEl>
                                      </p:cBhvr>
                                    </p:animEffect>
                                  </p:childTnLst>
                                </p:cTn>
                              </p:par>
                              <p:par>
                                <p:cTn id="14" presetID="53" presetClass="entr" presetSubtype="16" fill="hold" nodeType="withEffect">
                                  <p:stCondLst>
                                    <p:cond delay="0"/>
                                  </p:stCondLst>
                                  <p:childTnLst>
                                    <p:set>
                                      <p:cBhvr>
                                        <p:cTn id="15" dur="1" fill="hold">
                                          <p:stCondLst>
                                            <p:cond delay="0"/>
                                          </p:stCondLst>
                                        </p:cTn>
                                        <p:tgtEl>
                                          <p:spTgt spid="21510"/>
                                        </p:tgtEl>
                                        <p:attrNameLst>
                                          <p:attrName>style.visibility</p:attrName>
                                        </p:attrNameLst>
                                      </p:cBhvr>
                                      <p:to>
                                        <p:strVal val="visible"/>
                                      </p:to>
                                    </p:set>
                                    <p:anim calcmode="lin" valueType="num">
                                      <p:cBhvr>
                                        <p:cTn id="16" dur="750" fill="hold"/>
                                        <p:tgtEl>
                                          <p:spTgt spid="21510"/>
                                        </p:tgtEl>
                                        <p:attrNameLst>
                                          <p:attrName>ppt_w</p:attrName>
                                        </p:attrNameLst>
                                      </p:cBhvr>
                                      <p:tavLst>
                                        <p:tav tm="0">
                                          <p:val>
                                            <p:fltVal val="0"/>
                                          </p:val>
                                        </p:tav>
                                        <p:tav tm="100000">
                                          <p:val>
                                            <p:strVal val="#ppt_w"/>
                                          </p:val>
                                        </p:tav>
                                      </p:tavLst>
                                    </p:anim>
                                    <p:anim calcmode="lin" valueType="num">
                                      <p:cBhvr>
                                        <p:cTn id="17" dur="750" fill="hold"/>
                                        <p:tgtEl>
                                          <p:spTgt spid="21510"/>
                                        </p:tgtEl>
                                        <p:attrNameLst>
                                          <p:attrName>ppt_h</p:attrName>
                                        </p:attrNameLst>
                                      </p:cBhvr>
                                      <p:tavLst>
                                        <p:tav tm="0">
                                          <p:val>
                                            <p:fltVal val="0"/>
                                          </p:val>
                                        </p:tav>
                                        <p:tav tm="100000">
                                          <p:val>
                                            <p:strVal val="#ppt_h"/>
                                          </p:val>
                                        </p:tav>
                                      </p:tavLst>
                                    </p:anim>
                                    <p:animEffect transition="in" filter="fade">
                                      <p:cBhvr>
                                        <p:cTn id="18" dur="750"/>
                                        <p:tgtEl>
                                          <p:spTgt spid="21510"/>
                                        </p:tgtEl>
                                      </p:cBhvr>
                                    </p:animEffect>
                                  </p:childTnLst>
                                </p:cTn>
                              </p:par>
                            </p:childTnLst>
                          </p:cTn>
                        </p:par>
                        <p:par>
                          <p:cTn id="19" fill="hold">
                            <p:stCondLst>
                              <p:cond delay="1250"/>
                            </p:stCondLst>
                            <p:childTnLst>
                              <p:par>
                                <p:cTn id="20" presetID="1" presetClass="exit" presetSubtype="0" fill="hold" nodeType="afterEffect">
                                  <p:stCondLst>
                                    <p:cond delay="1000"/>
                                  </p:stCondLst>
                                  <p:childTnLst>
                                    <p:set>
                                      <p:cBhvr>
                                        <p:cTn id="21" dur="1" fill="hold">
                                          <p:stCondLst>
                                            <p:cond delay="0"/>
                                          </p:stCondLst>
                                        </p:cTn>
                                        <p:tgtEl>
                                          <p:spTgt spid="21506"/>
                                        </p:tgtEl>
                                        <p:attrNameLst>
                                          <p:attrName>style.visibility</p:attrName>
                                        </p:attrNameLst>
                                      </p:cBhvr>
                                      <p:to>
                                        <p:strVal val="hidden"/>
                                      </p:to>
                                    </p:set>
                                  </p:childTnLst>
                                </p:cTn>
                              </p:par>
                              <p:par>
                                <p:cTn id="22" presetID="1" presetClass="exit" presetSubtype="0" fill="hold" nodeType="withEffect">
                                  <p:stCondLst>
                                    <p:cond delay="1000"/>
                                  </p:stCondLst>
                                  <p:childTnLst>
                                    <p:set>
                                      <p:cBhvr>
                                        <p:cTn id="23" dur="1" fill="hold">
                                          <p:stCondLst>
                                            <p:cond delay="0"/>
                                          </p:stCondLst>
                                        </p:cTn>
                                        <p:tgtEl>
                                          <p:spTgt spid="21510"/>
                                        </p:tgtEl>
                                        <p:attrNameLst>
                                          <p:attrName>style.visibility</p:attrName>
                                        </p:attrNameLst>
                                      </p:cBhvr>
                                      <p:to>
                                        <p:strVal val="hidden"/>
                                      </p:to>
                                    </p:set>
                                  </p:childTnLst>
                                </p:cTn>
                              </p:par>
                            </p:childTnLst>
                          </p:cTn>
                        </p:par>
                        <p:par>
                          <p:cTn id="24" fill="hold">
                            <p:stCondLst>
                              <p:cond delay="2250"/>
                            </p:stCondLst>
                            <p:childTnLst>
                              <p:par>
                                <p:cTn id="25" presetID="9" presetClass="entr" presetSubtype="0" fill="hold" nodeType="afterEffect">
                                  <p:stCondLst>
                                    <p:cond delay="0"/>
                                  </p:stCondLst>
                                  <p:childTnLst>
                                    <p:set>
                                      <p:cBhvr>
                                        <p:cTn id="26" dur="1" fill="hold">
                                          <p:stCondLst>
                                            <p:cond delay="0"/>
                                          </p:stCondLst>
                                        </p:cTn>
                                        <p:tgtEl>
                                          <p:spTgt spid="21514"/>
                                        </p:tgtEl>
                                        <p:attrNameLst>
                                          <p:attrName>style.visibility</p:attrName>
                                        </p:attrNameLst>
                                      </p:cBhvr>
                                      <p:to>
                                        <p:strVal val="visible"/>
                                      </p:to>
                                    </p:set>
                                    <p:animEffect transition="in" filter="dissolve">
                                      <p:cBhvr>
                                        <p:cTn id="27" dur="1500"/>
                                        <p:tgtEl>
                                          <p:spTgt spid="21514"/>
                                        </p:tgtEl>
                                      </p:cBhvr>
                                    </p:animEffect>
                                  </p:childTnLst>
                                </p:cTn>
                              </p:par>
                              <p:par>
                                <p:cTn id="28" presetID="9" presetClass="entr" presetSubtype="0" fill="hold" nodeType="withEffect">
                                  <p:stCondLst>
                                    <p:cond delay="0"/>
                                  </p:stCondLst>
                                  <p:childTnLst>
                                    <p:set>
                                      <p:cBhvr>
                                        <p:cTn id="29" dur="1" fill="hold">
                                          <p:stCondLst>
                                            <p:cond delay="0"/>
                                          </p:stCondLst>
                                        </p:cTn>
                                        <p:tgtEl>
                                          <p:spTgt spid="14345"/>
                                        </p:tgtEl>
                                        <p:attrNameLst>
                                          <p:attrName>style.visibility</p:attrName>
                                        </p:attrNameLst>
                                      </p:cBhvr>
                                      <p:to>
                                        <p:strVal val="visible"/>
                                      </p:to>
                                    </p:set>
                                    <p:animEffect transition="in" filter="dissolve">
                                      <p:cBhvr>
                                        <p:cTn id="30" dur="1500"/>
                                        <p:tgtEl>
                                          <p:spTgt spid="14345"/>
                                        </p:tgtEl>
                                      </p:cBhvr>
                                    </p:animEffect>
                                  </p:childTnLst>
                                </p:cTn>
                              </p:par>
                            </p:childTnLst>
                          </p:cTn>
                        </p:par>
                        <p:par>
                          <p:cTn id="31" fill="hold">
                            <p:stCondLst>
                              <p:cond delay="3750"/>
                            </p:stCondLst>
                            <p:childTnLst>
                              <p:par>
                                <p:cTn id="32" presetID="16" presetClass="exit" presetSubtype="21" fill="hold" nodeType="afterEffect">
                                  <p:stCondLst>
                                    <p:cond delay="1000"/>
                                  </p:stCondLst>
                                  <p:childTnLst>
                                    <p:animEffect transition="out" filter="barn(inVertical)">
                                      <p:cBhvr>
                                        <p:cTn id="33" dur="250"/>
                                        <p:tgtEl>
                                          <p:spTgt spid="21514"/>
                                        </p:tgtEl>
                                      </p:cBhvr>
                                    </p:animEffect>
                                    <p:set>
                                      <p:cBhvr>
                                        <p:cTn id="34" dur="1" fill="hold">
                                          <p:stCondLst>
                                            <p:cond delay="249"/>
                                          </p:stCondLst>
                                        </p:cTn>
                                        <p:tgtEl>
                                          <p:spTgt spid="21514"/>
                                        </p:tgtEl>
                                        <p:attrNameLst>
                                          <p:attrName>style.visibility</p:attrName>
                                        </p:attrNameLst>
                                      </p:cBhvr>
                                      <p:to>
                                        <p:strVal val="hidden"/>
                                      </p:to>
                                    </p:set>
                                  </p:childTnLst>
                                </p:cTn>
                              </p:par>
                              <p:par>
                                <p:cTn id="35" presetID="16" presetClass="exit" presetSubtype="21" fill="hold" nodeType="withEffect">
                                  <p:stCondLst>
                                    <p:cond delay="1000"/>
                                  </p:stCondLst>
                                  <p:childTnLst>
                                    <p:animEffect transition="out" filter="barn(inVertical)">
                                      <p:cBhvr>
                                        <p:cTn id="36" dur="250"/>
                                        <p:tgtEl>
                                          <p:spTgt spid="14345"/>
                                        </p:tgtEl>
                                      </p:cBhvr>
                                    </p:animEffect>
                                    <p:set>
                                      <p:cBhvr>
                                        <p:cTn id="37" dur="1" fill="hold">
                                          <p:stCondLst>
                                            <p:cond delay="249"/>
                                          </p:stCondLst>
                                        </p:cTn>
                                        <p:tgtEl>
                                          <p:spTgt spid="14345"/>
                                        </p:tgtEl>
                                        <p:attrNameLst>
                                          <p:attrName>style.visibility</p:attrName>
                                        </p:attrNameLst>
                                      </p:cBhvr>
                                      <p:to>
                                        <p:strVal val="hidden"/>
                                      </p:to>
                                    </p:set>
                                  </p:childTnLst>
                                </p:cTn>
                              </p:par>
                            </p:childTnLst>
                          </p:cTn>
                        </p:par>
                        <p:par>
                          <p:cTn id="38" fill="hold">
                            <p:stCondLst>
                              <p:cond delay="5000"/>
                            </p:stCondLst>
                            <p:childTnLst>
                              <p:par>
                                <p:cTn id="39" presetID="9" presetClass="entr" presetSubtype="0" fill="hold" nodeType="afterEffect">
                                  <p:stCondLst>
                                    <p:cond delay="0"/>
                                  </p:stCondLst>
                                  <p:childTnLst>
                                    <p:set>
                                      <p:cBhvr>
                                        <p:cTn id="40" dur="1" fill="hold">
                                          <p:stCondLst>
                                            <p:cond delay="0"/>
                                          </p:stCondLst>
                                        </p:cTn>
                                        <p:tgtEl>
                                          <p:spTgt spid="21508"/>
                                        </p:tgtEl>
                                        <p:attrNameLst>
                                          <p:attrName>style.visibility</p:attrName>
                                        </p:attrNameLst>
                                      </p:cBhvr>
                                      <p:to>
                                        <p:strVal val="visible"/>
                                      </p:to>
                                    </p:set>
                                    <p:animEffect transition="in" filter="dissolve">
                                      <p:cBhvr>
                                        <p:cTn id="41" dur="1500"/>
                                        <p:tgtEl>
                                          <p:spTgt spid="21508"/>
                                        </p:tgtEl>
                                      </p:cBhvr>
                                    </p:animEffect>
                                  </p:childTnLst>
                                </p:cTn>
                              </p:par>
                            </p:childTnLst>
                          </p:cTn>
                        </p:par>
                        <p:par>
                          <p:cTn id="42" fill="hold">
                            <p:stCondLst>
                              <p:cond delay="6500"/>
                            </p:stCondLst>
                            <p:childTnLst>
                              <p:par>
                                <p:cTn id="43" presetID="1" presetClass="exit" presetSubtype="0" fill="hold" nodeType="afterEffect">
                                  <p:stCondLst>
                                    <p:cond delay="1000"/>
                                  </p:stCondLst>
                                  <p:childTnLst>
                                    <p:set>
                                      <p:cBhvr>
                                        <p:cTn id="44" dur="1" fill="hold">
                                          <p:stCondLst>
                                            <p:cond delay="0"/>
                                          </p:stCondLst>
                                        </p:cTn>
                                        <p:tgtEl>
                                          <p:spTgt spid="21508"/>
                                        </p:tgtEl>
                                        <p:attrNameLst>
                                          <p:attrName>style.visibility</p:attrName>
                                        </p:attrNameLst>
                                      </p:cBhvr>
                                      <p:to>
                                        <p:strVal val="hidden"/>
                                      </p:to>
                                    </p:set>
                                  </p:childTnLst>
                                </p:cTn>
                              </p:par>
                            </p:childTnLst>
                          </p:cTn>
                        </p:par>
                        <p:par>
                          <p:cTn id="45" fill="hold">
                            <p:stCondLst>
                              <p:cond delay="7500"/>
                            </p:stCondLst>
                            <p:childTnLst>
                              <p:par>
                                <p:cTn id="46" presetID="53" presetClass="entr" presetSubtype="16" fill="hold" nodeType="afterEffect">
                                  <p:stCondLst>
                                    <p:cond delay="250"/>
                                  </p:stCondLst>
                                  <p:childTnLst>
                                    <p:set>
                                      <p:cBhvr>
                                        <p:cTn id="47" dur="1" fill="hold">
                                          <p:stCondLst>
                                            <p:cond delay="0"/>
                                          </p:stCondLst>
                                        </p:cTn>
                                        <p:tgtEl>
                                          <p:spTgt spid="3074"/>
                                        </p:tgtEl>
                                        <p:attrNameLst>
                                          <p:attrName>style.visibility</p:attrName>
                                        </p:attrNameLst>
                                      </p:cBhvr>
                                      <p:to>
                                        <p:strVal val="visible"/>
                                      </p:to>
                                    </p:set>
                                    <p:anim calcmode="lin" valueType="num">
                                      <p:cBhvr>
                                        <p:cTn id="48" dur="1500" fill="hold"/>
                                        <p:tgtEl>
                                          <p:spTgt spid="3074"/>
                                        </p:tgtEl>
                                        <p:attrNameLst>
                                          <p:attrName>ppt_w</p:attrName>
                                        </p:attrNameLst>
                                      </p:cBhvr>
                                      <p:tavLst>
                                        <p:tav tm="0">
                                          <p:val>
                                            <p:fltVal val="0"/>
                                          </p:val>
                                        </p:tav>
                                        <p:tav tm="100000">
                                          <p:val>
                                            <p:strVal val="#ppt_w"/>
                                          </p:val>
                                        </p:tav>
                                      </p:tavLst>
                                    </p:anim>
                                    <p:anim calcmode="lin" valueType="num">
                                      <p:cBhvr>
                                        <p:cTn id="49" dur="1500" fill="hold"/>
                                        <p:tgtEl>
                                          <p:spTgt spid="3074"/>
                                        </p:tgtEl>
                                        <p:attrNameLst>
                                          <p:attrName>ppt_h</p:attrName>
                                        </p:attrNameLst>
                                      </p:cBhvr>
                                      <p:tavLst>
                                        <p:tav tm="0">
                                          <p:val>
                                            <p:fltVal val="0"/>
                                          </p:val>
                                        </p:tav>
                                        <p:tav tm="100000">
                                          <p:val>
                                            <p:strVal val="#ppt_h"/>
                                          </p:val>
                                        </p:tav>
                                      </p:tavLst>
                                    </p:anim>
                                    <p:animEffect transition="in" filter="fade">
                                      <p:cBhvr>
                                        <p:cTn id="50" dur="1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1006475" y="1045003"/>
            <a:ext cx="8137525" cy="1169551"/>
          </a:xfrm>
          <a:prstGeom prst="rect">
            <a:avLst/>
          </a:prstGeom>
          <a:noFill/>
          <a:ln w="9525">
            <a:noFill/>
            <a:miter lim="800000"/>
            <a:headEnd/>
            <a:tailEnd/>
          </a:ln>
        </p:spPr>
        <p:txBody>
          <a:bodyPr>
            <a:spAutoFit/>
          </a:bodyPr>
          <a:lstStyle/>
          <a:p>
            <a:pPr algn="just">
              <a:lnSpc>
                <a:spcPts val="2800"/>
              </a:lnSpc>
              <a:spcBef>
                <a:spcPct val="20000"/>
              </a:spcBef>
              <a:buClr>
                <a:schemeClr val="accent1"/>
              </a:buClr>
              <a:buFont typeface="Wingdings" pitchFamily="2" charset="2"/>
              <a:buNone/>
            </a:pPr>
            <a:r>
              <a:rPr lang="zh-CN" altLang="en-US" sz="3200" dirty="0" smtClean="0">
                <a:latin typeface="+mn-lt"/>
                <a:ea typeface="微软雅黑" pitchFamily="34" charset="-122"/>
              </a:rPr>
              <a:t>      </a:t>
            </a:r>
            <a:r>
              <a:rPr lang="en-US" altLang="zh-CN" sz="2400" dirty="0" smtClean="0">
                <a:latin typeface="+mn-lt"/>
                <a:ea typeface="微软雅黑" pitchFamily="34" charset="-122"/>
              </a:rPr>
              <a:t>On </a:t>
            </a:r>
            <a:r>
              <a:rPr lang="en-US" altLang="zh-CN" sz="2400" dirty="0">
                <a:latin typeface="+mn-lt"/>
                <a:ea typeface="微软雅黑" pitchFamily="34" charset="-122"/>
              </a:rPr>
              <a:t>March 28, 2010, serious water inrush accident at </a:t>
            </a:r>
            <a:r>
              <a:rPr lang="en-US" altLang="zh-CN" sz="2400" dirty="0" err="1">
                <a:latin typeface="+mn-lt"/>
                <a:ea typeface="微软雅黑" pitchFamily="34" charset="-122"/>
              </a:rPr>
              <a:t>Wangjialing</a:t>
            </a:r>
            <a:r>
              <a:rPr lang="en-US" altLang="zh-CN" sz="2400" dirty="0">
                <a:latin typeface="+mn-lt"/>
                <a:ea typeface="微软雅黑" pitchFamily="34" charset="-122"/>
              </a:rPr>
              <a:t> Mine in Shanxi </a:t>
            </a:r>
            <a:r>
              <a:rPr lang="en-US" altLang="zh-CN" sz="2400" dirty="0" smtClean="0">
                <a:latin typeface="+mn-lt"/>
                <a:ea typeface="微软雅黑" pitchFamily="34" charset="-122"/>
              </a:rPr>
              <a:t>Province, successfully </a:t>
            </a:r>
            <a:r>
              <a:rPr lang="en-US" altLang="zh-CN" sz="2400" dirty="0">
                <a:latin typeface="+mn-lt"/>
                <a:ea typeface="微软雅黑" pitchFamily="34" charset="-122"/>
              </a:rPr>
              <a:t>saved 115 workers out of 153 trapped underground</a:t>
            </a:r>
            <a:r>
              <a:rPr lang="en-US" altLang="zh-CN" sz="2400" dirty="0" smtClean="0">
                <a:latin typeface="+mn-lt"/>
                <a:ea typeface="微软雅黑" pitchFamily="34" charset="-122"/>
              </a:rPr>
              <a:t>.</a:t>
            </a:r>
            <a:endParaRPr lang="zh-CN" altLang="en-US" sz="2400" dirty="0">
              <a:latin typeface="+mn-lt"/>
              <a:ea typeface="微软雅黑" pitchFamily="34" charset="-122"/>
            </a:endParaRPr>
          </a:p>
        </p:txBody>
      </p:sp>
      <p:pic>
        <p:nvPicPr>
          <p:cNvPr id="7" name="Picture 86" descr="6723479_869018"/>
          <p:cNvPicPr>
            <a:picLocks noChangeAspect="1" noChangeArrowheads="1"/>
          </p:cNvPicPr>
          <p:nvPr/>
        </p:nvPicPr>
        <p:blipFill>
          <a:blip r:embed="rId3" cstate="print"/>
          <a:srcRect/>
          <a:stretch>
            <a:fillRect/>
          </a:stretch>
        </p:blipFill>
        <p:spPr bwMode="auto">
          <a:xfrm>
            <a:off x="1432533" y="2251822"/>
            <a:ext cx="5992812" cy="3600450"/>
          </a:xfrm>
          <a:prstGeom prst="rect">
            <a:avLst/>
          </a:prstGeom>
          <a:noFill/>
          <a:ln w="9525">
            <a:noFill/>
            <a:miter lim="800000"/>
            <a:headEnd/>
            <a:tailEnd/>
          </a:ln>
        </p:spPr>
      </p:pic>
      <p:pic>
        <p:nvPicPr>
          <p:cNvPr id="19458" name="Picture 2" descr="c:\users\BALIC2~1\appdata\roaming\360se6\USERDA~1\Temp\52F0A9~1.JPG"/>
          <p:cNvPicPr>
            <a:picLocks noChangeAspect="1" noChangeArrowheads="1"/>
          </p:cNvPicPr>
          <p:nvPr/>
        </p:nvPicPr>
        <p:blipFill>
          <a:blip r:embed="rId4" cstate="print"/>
          <a:srcRect/>
          <a:stretch>
            <a:fillRect/>
          </a:stretch>
        </p:blipFill>
        <p:spPr bwMode="auto">
          <a:xfrm>
            <a:off x="1436229" y="2251822"/>
            <a:ext cx="6215106" cy="3854888"/>
          </a:xfrm>
          <a:prstGeom prst="rect">
            <a:avLst/>
          </a:prstGeom>
          <a:noFill/>
        </p:spPr>
      </p:pic>
      <p:pic>
        <p:nvPicPr>
          <p:cNvPr id="4100" name="Picture 4" descr="c:\users\MAXIAL~1\appdata\roaming\360se6\USERDA~1\Temp\2WL215~1.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432532" y="2248869"/>
            <a:ext cx="6218803" cy="3829321"/>
          </a:xfrm>
          <a:prstGeom prst="rect">
            <a:avLst/>
          </a:prstGeom>
          <a:noFill/>
          <a:extLst>
            <a:ext uri="{909E8E84-426E-40DD-AFC4-6F175D3DCCD1}">
              <a14:hiddenFill xmlns="" xmlns:a14="http://schemas.microsoft.com/office/drawing/2010/main">
                <a:solidFill>
                  <a:srgbClr val="FFFFFF"/>
                </a:solidFill>
              </a14:hiddenFill>
            </a:ext>
          </a:extLst>
        </p:spPr>
      </p:pic>
      <p:pic>
        <p:nvPicPr>
          <p:cNvPr id="4102" name="Picture 6" descr="c:\users\MAXIAL~1\appdata\roaming\360se6\USERDA~1\Temp\00016C~1.JP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436229" y="2248868"/>
            <a:ext cx="6215106" cy="3829321"/>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4" descr="c:\users\BALIC2~1\appdata\roaming\360se6\USERDA~1\Temp\100130~1.JPG"/>
          <p:cNvPicPr>
            <a:picLocks noChangeAspect="1" noChangeArrowheads="1"/>
          </p:cNvPicPr>
          <p:nvPr/>
        </p:nvPicPr>
        <p:blipFill>
          <a:blip r:embed="rId7" cstate="print"/>
          <a:srcRect/>
          <a:stretch>
            <a:fillRect/>
          </a:stretch>
        </p:blipFill>
        <p:spPr bwMode="auto">
          <a:xfrm>
            <a:off x="1383072" y="2248868"/>
            <a:ext cx="6679444" cy="4186639"/>
          </a:xfrm>
          <a:prstGeom prst="rect">
            <a:avLst/>
          </a:prstGeom>
          <a:noFill/>
        </p:spPr>
      </p:pic>
      <p:pic>
        <p:nvPicPr>
          <p:cNvPr id="10" name="Picture 2" descr="c:\users\BALIC2~1\appdata\roaming\360se6\USERDA~1\Temp\127000~1.JPG"/>
          <p:cNvPicPr>
            <a:picLocks noChangeAspect="1" noChangeArrowheads="1"/>
          </p:cNvPicPr>
          <p:nvPr/>
        </p:nvPicPr>
        <p:blipFill>
          <a:blip r:embed="rId8" cstate="print"/>
          <a:srcRect/>
          <a:stretch>
            <a:fillRect/>
          </a:stretch>
        </p:blipFill>
        <p:spPr bwMode="auto">
          <a:xfrm>
            <a:off x="1365956" y="2296613"/>
            <a:ext cx="6679444" cy="4286257"/>
          </a:xfrm>
          <a:prstGeom prst="rect">
            <a:avLst/>
          </a:prstGeom>
          <a:noFill/>
        </p:spPr>
      </p:pic>
      <p:pic>
        <p:nvPicPr>
          <p:cNvPr id="11" name="Picture 8" descr="c:\users\BALIC2~1\appdata\roaming\360se6\USERDA~1\Temp\RMYD20~1.JPG"/>
          <p:cNvPicPr>
            <a:picLocks noChangeAspect="1" noChangeArrowheads="1"/>
          </p:cNvPicPr>
          <p:nvPr/>
        </p:nvPicPr>
        <p:blipFill>
          <a:blip r:embed="rId9" cstate="print"/>
          <a:srcRect/>
          <a:stretch>
            <a:fillRect/>
          </a:stretch>
        </p:blipFill>
        <p:spPr bwMode="auto">
          <a:xfrm>
            <a:off x="1383072" y="2277990"/>
            <a:ext cx="6679444" cy="4283302"/>
          </a:xfrm>
          <a:prstGeom prst="rect">
            <a:avLst/>
          </a:prstGeom>
          <a:noFill/>
        </p:spPr>
      </p:pic>
      <p:pic>
        <p:nvPicPr>
          <p:cNvPr id="4098" name="Picture 2" descr="c:\users\MAXIAL~1\appdata\roaming\360se6\USERDA~1\Temp\114756~1.JPG"/>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1345932" y="2277990"/>
            <a:ext cx="6648168" cy="4304880"/>
          </a:xfrm>
          <a:prstGeom prst="rect">
            <a:avLst/>
          </a:prstGeom>
          <a:noFill/>
          <a:extLst>
            <a:ext uri="{909E8E84-426E-40DD-AFC4-6F175D3DCCD1}">
              <a14:hiddenFill xmlns="" xmlns:a14="http://schemas.microsoft.com/office/drawing/2010/main">
                <a:solidFill>
                  <a:srgbClr val="FFFFFF"/>
                </a:solidFill>
              </a14:hiddenFill>
            </a:ext>
          </a:extLst>
        </p:spPr>
      </p:pic>
      <p:pic>
        <p:nvPicPr>
          <p:cNvPr id="15364" name="Picture 4" descr="c:\users\MAXIAL~1\appdata\roaming\360se6\USERDA~1\Temp\U_2800~1.JPG"/>
          <p:cNvPicPr>
            <a:picLocks noChangeAspect="1" noChangeArrowheads="1"/>
          </p:cNvPicPr>
          <p:nvPr/>
        </p:nvPicPr>
        <p:blipFill>
          <a:blip r:embed="rId11" cstate="print">
            <a:extLst>
              <a:ext uri="{28A0092B-C50C-407E-A947-70E740481C1C}">
                <a14:useLocalDpi xmlns="" xmlns:a14="http://schemas.microsoft.com/office/drawing/2010/main" val="0"/>
              </a:ext>
            </a:extLst>
          </a:blip>
          <a:srcRect/>
          <a:stretch>
            <a:fillRect/>
          </a:stretch>
        </p:blipFill>
        <p:spPr bwMode="auto">
          <a:xfrm>
            <a:off x="1383072" y="2267498"/>
            <a:ext cx="6693617" cy="4198147"/>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Picture 4" descr="c:\users\BALIC2~1\appdata\roaming\360se6\USERDA~1\Temp\309104~1.JPG"/>
          <p:cNvPicPr>
            <a:picLocks noChangeAspect="1" noChangeArrowheads="1"/>
          </p:cNvPicPr>
          <p:nvPr/>
        </p:nvPicPr>
        <p:blipFill>
          <a:blip r:embed="rId12" cstate="print"/>
          <a:srcRect/>
          <a:stretch>
            <a:fillRect/>
          </a:stretch>
        </p:blipFill>
        <p:spPr bwMode="auto">
          <a:xfrm>
            <a:off x="1399244" y="2261198"/>
            <a:ext cx="6679444" cy="4235786"/>
          </a:xfrm>
          <a:prstGeom prst="rect">
            <a:avLst/>
          </a:prstGeom>
          <a:noFill/>
        </p:spPr>
      </p:pic>
      <p:pic>
        <p:nvPicPr>
          <p:cNvPr id="2" name="Picture 2" descr="c:\users\MAXIAL~1\appdata\roaming\360se6\USERDA~1\Temp\201051~1.JPG"/>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1383072" y="2261198"/>
            <a:ext cx="6459100" cy="423545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84162160"/>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9" presetClass="entr" presetSubtype="0" fill="hold" nodeType="after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2000"/>
                                        <p:tgtEl>
                                          <p:spTgt spid="7"/>
                                        </p:tgtEl>
                                      </p:cBhvr>
                                    </p:animEffect>
                                  </p:childTnLst>
                                </p:cTn>
                              </p:par>
                            </p:childTnLst>
                          </p:cTn>
                        </p:par>
                        <p:par>
                          <p:cTn id="12" fill="hold">
                            <p:stCondLst>
                              <p:cond delay="3500"/>
                            </p:stCondLst>
                            <p:childTnLst>
                              <p:par>
                                <p:cTn id="13" presetID="10" presetClass="exit" presetSubtype="0" fill="hold" nodeType="afterEffect">
                                  <p:stCondLst>
                                    <p:cond delay="2750"/>
                                  </p:stCondLst>
                                  <p:childTnLst>
                                    <p:animEffect transition="out" filter="fad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par>
                          <p:cTn id="16" fill="hold">
                            <p:stCondLst>
                              <p:cond delay="6750"/>
                            </p:stCondLst>
                            <p:childTnLst>
                              <p:par>
                                <p:cTn id="17" presetID="53" presetClass="entr" presetSubtype="16" fill="hold" nodeType="afterEffect">
                                  <p:stCondLst>
                                    <p:cond delay="0"/>
                                  </p:stCondLst>
                                  <p:childTnLst>
                                    <p:set>
                                      <p:cBhvr>
                                        <p:cTn id="18" dur="1" fill="hold">
                                          <p:stCondLst>
                                            <p:cond delay="0"/>
                                          </p:stCondLst>
                                        </p:cTn>
                                        <p:tgtEl>
                                          <p:spTgt spid="19458"/>
                                        </p:tgtEl>
                                        <p:attrNameLst>
                                          <p:attrName>style.visibility</p:attrName>
                                        </p:attrNameLst>
                                      </p:cBhvr>
                                      <p:to>
                                        <p:strVal val="visible"/>
                                      </p:to>
                                    </p:set>
                                    <p:anim calcmode="lin" valueType="num">
                                      <p:cBhvr>
                                        <p:cTn id="19" dur="500" fill="hold"/>
                                        <p:tgtEl>
                                          <p:spTgt spid="19458"/>
                                        </p:tgtEl>
                                        <p:attrNameLst>
                                          <p:attrName>ppt_w</p:attrName>
                                        </p:attrNameLst>
                                      </p:cBhvr>
                                      <p:tavLst>
                                        <p:tav tm="0">
                                          <p:val>
                                            <p:fltVal val="0"/>
                                          </p:val>
                                        </p:tav>
                                        <p:tav tm="100000">
                                          <p:val>
                                            <p:strVal val="#ppt_w"/>
                                          </p:val>
                                        </p:tav>
                                      </p:tavLst>
                                    </p:anim>
                                    <p:anim calcmode="lin" valueType="num">
                                      <p:cBhvr>
                                        <p:cTn id="20" dur="500" fill="hold"/>
                                        <p:tgtEl>
                                          <p:spTgt spid="19458"/>
                                        </p:tgtEl>
                                        <p:attrNameLst>
                                          <p:attrName>ppt_h</p:attrName>
                                        </p:attrNameLst>
                                      </p:cBhvr>
                                      <p:tavLst>
                                        <p:tav tm="0">
                                          <p:val>
                                            <p:fltVal val="0"/>
                                          </p:val>
                                        </p:tav>
                                        <p:tav tm="100000">
                                          <p:val>
                                            <p:strVal val="#ppt_h"/>
                                          </p:val>
                                        </p:tav>
                                      </p:tavLst>
                                    </p:anim>
                                    <p:animEffect transition="in" filter="fade">
                                      <p:cBhvr>
                                        <p:cTn id="21" dur="500"/>
                                        <p:tgtEl>
                                          <p:spTgt spid="19458"/>
                                        </p:tgtEl>
                                      </p:cBhvr>
                                    </p:animEffect>
                                  </p:childTnLst>
                                </p:cTn>
                              </p:par>
                            </p:childTnLst>
                          </p:cTn>
                        </p:par>
                        <p:par>
                          <p:cTn id="22" fill="hold">
                            <p:stCondLst>
                              <p:cond delay="7250"/>
                            </p:stCondLst>
                            <p:childTnLst>
                              <p:par>
                                <p:cTn id="23" presetID="10" presetClass="exit" presetSubtype="0" fill="hold" nodeType="afterEffect">
                                  <p:stCondLst>
                                    <p:cond delay="1750"/>
                                  </p:stCondLst>
                                  <p:childTnLst>
                                    <p:animEffect transition="out" filter="fade">
                                      <p:cBhvr>
                                        <p:cTn id="24" dur="500"/>
                                        <p:tgtEl>
                                          <p:spTgt spid="19458"/>
                                        </p:tgtEl>
                                      </p:cBhvr>
                                    </p:animEffect>
                                    <p:set>
                                      <p:cBhvr>
                                        <p:cTn id="25" dur="1" fill="hold">
                                          <p:stCondLst>
                                            <p:cond delay="499"/>
                                          </p:stCondLst>
                                        </p:cTn>
                                        <p:tgtEl>
                                          <p:spTgt spid="19458"/>
                                        </p:tgtEl>
                                        <p:attrNameLst>
                                          <p:attrName>style.visibility</p:attrName>
                                        </p:attrNameLst>
                                      </p:cBhvr>
                                      <p:to>
                                        <p:strVal val="hidden"/>
                                      </p:to>
                                    </p:set>
                                  </p:childTnLst>
                                </p:cTn>
                              </p:par>
                            </p:childTnLst>
                          </p:cTn>
                        </p:par>
                        <p:par>
                          <p:cTn id="26" fill="hold">
                            <p:stCondLst>
                              <p:cond delay="9500"/>
                            </p:stCondLst>
                            <p:childTnLst>
                              <p:par>
                                <p:cTn id="27" presetID="9" presetClass="entr" presetSubtype="0" fill="hold" nodeType="afterEffect">
                                  <p:stCondLst>
                                    <p:cond delay="1000"/>
                                  </p:stCondLst>
                                  <p:childTnLst>
                                    <p:set>
                                      <p:cBhvr>
                                        <p:cTn id="28" dur="1" fill="hold">
                                          <p:stCondLst>
                                            <p:cond delay="0"/>
                                          </p:stCondLst>
                                        </p:cTn>
                                        <p:tgtEl>
                                          <p:spTgt spid="4100"/>
                                        </p:tgtEl>
                                        <p:attrNameLst>
                                          <p:attrName>style.visibility</p:attrName>
                                        </p:attrNameLst>
                                      </p:cBhvr>
                                      <p:to>
                                        <p:strVal val="visible"/>
                                      </p:to>
                                    </p:set>
                                    <p:animEffect transition="in" filter="dissolve">
                                      <p:cBhvr>
                                        <p:cTn id="29" dur="2000"/>
                                        <p:tgtEl>
                                          <p:spTgt spid="4100"/>
                                        </p:tgtEl>
                                      </p:cBhvr>
                                    </p:animEffect>
                                  </p:childTnLst>
                                </p:cTn>
                              </p:par>
                            </p:childTnLst>
                          </p:cTn>
                        </p:par>
                        <p:par>
                          <p:cTn id="30" fill="hold">
                            <p:stCondLst>
                              <p:cond delay="12500"/>
                            </p:stCondLst>
                            <p:childTnLst>
                              <p:par>
                                <p:cTn id="31" presetID="10" presetClass="exit" presetSubtype="0" fill="hold" nodeType="afterEffect">
                                  <p:stCondLst>
                                    <p:cond delay="1750"/>
                                  </p:stCondLst>
                                  <p:childTnLst>
                                    <p:animEffect transition="out" filter="fade">
                                      <p:cBhvr>
                                        <p:cTn id="32" dur="500"/>
                                        <p:tgtEl>
                                          <p:spTgt spid="4100"/>
                                        </p:tgtEl>
                                      </p:cBhvr>
                                    </p:animEffect>
                                    <p:set>
                                      <p:cBhvr>
                                        <p:cTn id="33" dur="1" fill="hold">
                                          <p:stCondLst>
                                            <p:cond delay="499"/>
                                          </p:stCondLst>
                                        </p:cTn>
                                        <p:tgtEl>
                                          <p:spTgt spid="4100"/>
                                        </p:tgtEl>
                                        <p:attrNameLst>
                                          <p:attrName>style.visibility</p:attrName>
                                        </p:attrNameLst>
                                      </p:cBhvr>
                                      <p:to>
                                        <p:strVal val="hidden"/>
                                      </p:to>
                                    </p:set>
                                  </p:childTnLst>
                                </p:cTn>
                              </p:par>
                            </p:childTnLst>
                          </p:cTn>
                        </p:par>
                        <p:par>
                          <p:cTn id="34" fill="hold">
                            <p:stCondLst>
                              <p:cond delay="14750"/>
                            </p:stCondLst>
                            <p:childTnLst>
                              <p:par>
                                <p:cTn id="35" presetID="53" presetClass="entr" presetSubtype="16" fill="hold" nodeType="afterEffect">
                                  <p:stCondLst>
                                    <p:cond delay="1000"/>
                                  </p:stCondLst>
                                  <p:childTnLst>
                                    <p:set>
                                      <p:cBhvr>
                                        <p:cTn id="36" dur="1" fill="hold">
                                          <p:stCondLst>
                                            <p:cond delay="0"/>
                                          </p:stCondLst>
                                        </p:cTn>
                                        <p:tgtEl>
                                          <p:spTgt spid="4102"/>
                                        </p:tgtEl>
                                        <p:attrNameLst>
                                          <p:attrName>style.visibility</p:attrName>
                                        </p:attrNameLst>
                                      </p:cBhvr>
                                      <p:to>
                                        <p:strVal val="visible"/>
                                      </p:to>
                                    </p:set>
                                    <p:anim calcmode="lin" valueType="num">
                                      <p:cBhvr>
                                        <p:cTn id="37" dur="500" fill="hold"/>
                                        <p:tgtEl>
                                          <p:spTgt spid="4102"/>
                                        </p:tgtEl>
                                        <p:attrNameLst>
                                          <p:attrName>ppt_w</p:attrName>
                                        </p:attrNameLst>
                                      </p:cBhvr>
                                      <p:tavLst>
                                        <p:tav tm="0">
                                          <p:val>
                                            <p:fltVal val="0"/>
                                          </p:val>
                                        </p:tav>
                                        <p:tav tm="100000">
                                          <p:val>
                                            <p:strVal val="#ppt_w"/>
                                          </p:val>
                                        </p:tav>
                                      </p:tavLst>
                                    </p:anim>
                                    <p:anim calcmode="lin" valueType="num">
                                      <p:cBhvr>
                                        <p:cTn id="38" dur="500" fill="hold"/>
                                        <p:tgtEl>
                                          <p:spTgt spid="4102"/>
                                        </p:tgtEl>
                                        <p:attrNameLst>
                                          <p:attrName>ppt_h</p:attrName>
                                        </p:attrNameLst>
                                      </p:cBhvr>
                                      <p:tavLst>
                                        <p:tav tm="0">
                                          <p:val>
                                            <p:fltVal val="0"/>
                                          </p:val>
                                        </p:tav>
                                        <p:tav tm="100000">
                                          <p:val>
                                            <p:strVal val="#ppt_h"/>
                                          </p:val>
                                        </p:tav>
                                      </p:tavLst>
                                    </p:anim>
                                    <p:animEffect transition="in" filter="fade">
                                      <p:cBhvr>
                                        <p:cTn id="39" dur="500"/>
                                        <p:tgtEl>
                                          <p:spTgt spid="4102"/>
                                        </p:tgtEl>
                                      </p:cBhvr>
                                    </p:animEffect>
                                  </p:childTnLst>
                                </p:cTn>
                              </p:par>
                            </p:childTnLst>
                          </p:cTn>
                        </p:par>
                        <p:par>
                          <p:cTn id="40" fill="hold">
                            <p:stCondLst>
                              <p:cond delay="16250"/>
                            </p:stCondLst>
                            <p:childTnLst>
                              <p:par>
                                <p:cTn id="41" presetID="10" presetClass="exit" presetSubtype="0" fill="hold" nodeType="afterEffect">
                                  <p:stCondLst>
                                    <p:cond delay="1750"/>
                                  </p:stCondLst>
                                  <p:childTnLst>
                                    <p:animEffect transition="out" filter="fade">
                                      <p:cBhvr>
                                        <p:cTn id="42" dur="500"/>
                                        <p:tgtEl>
                                          <p:spTgt spid="4102"/>
                                        </p:tgtEl>
                                      </p:cBhvr>
                                    </p:animEffect>
                                    <p:set>
                                      <p:cBhvr>
                                        <p:cTn id="43" dur="1" fill="hold">
                                          <p:stCondLst>
                                            <p:cond delay="499"/>
                                          </p:stCondLst>
                                        </p:cTn>
                                        <p:tgtEl>
                                          <p:spTgt spid="4102"/>
                                        </p:tgtEl>
                                        <p:attrNameLst>
                                          <p:attrName>style.visibility</p:attrName>
                                        </p:attrNameLst>
                                      </p:cBhvr>
                                      <p:to>
                                        <p:strVal val="hidden"/>
                                      </p:to>
                                    </p:set>
                                  </p:childTnLst>
                                </p:cTn>
                              </p:par>
                            </p:childTnLst>
                          </p:cTn>
                        </p:par>
                        <p:par>
                          <p:cTn id="44" fill="hold">
                            <p:stCondLst>
                              <p:cond delay="18500"/>
                            </p:stCondLst>
                            <p:childTnLst>
                              <p:par>
                                <p:cTn id="45" presetID="53" presetClass="entr" presetSubtype="16" fill="hold" nodeType="afterEffect">
                                  <p:stCondLst>
                                    <p:cond delay="1000"/>
                                  </p:stCondLst>
                                  <p:childTnLst>
                                    <p:set>
                                      <p:cBhvr>
                                        <p:cTn id="46" dur="1" fill="hold">
                                          <p:stCondLst>
                                            <p:cond delay="0"/>
                                          </p:stCondLst>
                                        </p:cTn>
                                        <p:tgtEl>
                                          <p:spTgt spid="8"/>
                                        </p:tgtEl>
                                        <p:attrNameLst>
                                          <p:attrName>style.visibility</p:attrName>
                                        </p:attrNameLst>
                                      </p:cBhvr>
                                      <p:to>
                                        <p:strVal val="visible"/>
                                      </p:to>
                                    </p:set>
                                    <p:anim calcmode="lin" valueType="num">
                                      <p:cBhvr>
                                        <p:cTn id="47" dur="1000" fill="hold"/>
                                        <p:tgtEl>
                                          <p:spTgt spid="8"/>
                                        </p:tgtEl>
                                        <p:attrNameLst>
                                          <p:attrName>ppt_w</p:attrName>
                                        </p:attrNameLst>
                                      </p:cBhvr>
                                      <p:tavLst>
                                        <p:tav tm="0">
                                          <p:val>
                                            <p:fltVal val="0"/>
                                          </p:val>
                                        </p:tav>
                                        <p:tav tm="100000">
                                          <p:val>
                                            <p:strVal val="#ppt_w"/>
                                          </p:val>
                                        </p:tav>
                                      </p:tavLst>
                                    </p:anim>
                                    <p:anim calcmode="lin" valueType="num">
                                      <p:cBhvr>
                                        <p:cTn id="48" dur="1000" fill="hold"/>
                                        <p:tgtEl>
                                          <p:spTgt spid="8"/>
                                        </p:tgtEl>
                                        <p:attrNameLst>
                                          <p:attrName>ppt_h</p:attrName>
                                        </p:attrNameLst>
                                      </p:cBhvr>
                                      <p:tavLst>
                                        <p:tav tm="0">
                                          <p:val>
                                            <p:fltVal val="0"/>
                                          </p:val>
                                        </p:tav>
                                        <p:tav tm="100000">
                                          <p:val>
                                            <p:strVal val="#ppt_h"/>
                                          </p:val>
                                        </p:tav>
                                      </p:tavLst>
                                    </p:anim>
                                    <p:animEffect transition="in" filter="fade">
                                      <p:cBhvr>
                                        <p:cTn id="49" dur="1000"/>
                                        <p:tgtEl>
                                          <p:spTgt spid="8"/>
                                        </p:tgtEl>
                                      </p:cBhvr>
                                    </p:animEffect>
                                  </p:childTnLst>
                                </p:cTn>
                              </p:par>
                            </p:childTnLst>
                          </p:cTn>
                        </p:par>
                        <p:par>
                          <p:cTn id="50" fill="hold">
                            <p:stCondLst>
                              <p:cond delay="20500"/>
                            </p:stCondLst>
                            <p:childTnLst>
                              <p:par>
                                <p:cTn id="51" presetID="10" presetClass="exit" presetSubtype="0" fill="hold" nodeType="afterEffect">
                                  <p:stCondLst>
                                    <p:cond delay="1500"/>
                                  </p:stCondLst>
                                  <p:childTnLst>
                                    <p:animEffect transition="out" filter="fade">
                                      <p:cBhvr>
                                        <p:cTn id="52" dur="500"/>
                                        <p:tgtEl>
                                          <p:spTgt spid="8"/>
                                        </p:tgtEl>
                                      </p:cBhvr>
                                    </p:animEffect>
                                    <p:set>
                                      <p:cBhvr>
                                        <p:cTn id="53" dur="1" fill="hold">
                                          <p:stCondLst>
                                            <p:cond delay="499"/>
                                          </p:stCondLst>
                                        </p:cTn>
                                        <p:tgtEl>
                                          <p:spTgt spid="8"/>
                                        </p:tgtEl>
                                        <p:attrNameLst>
                                          <p:attrName>style.visibility</p:attrName>
                                        </p:attrNameLst>
                                      </p:cBhvr>
                                      <p:to>
                                        <p:strVal val="hidden"/>
                                      </p:to>
                                    </p:set>
                                  </p:childTnLst>
                                </p:cTn>
                              </p:par>
                            </p:childTnLst>
                          </p:cTn>
                        </p:par>
                        <p:par>
                          <p:cTn id="54" fill="hold">
                            <p:stCondLst>
                              <p:cond delay="22500"/>
                            </p:stCondLst>
                            <p:childTnLst>
                              <p:par>
                                <p:cTn id="55" presetID="53" presetClass="entr" presetSubtype="16" fill="hold" nodeType="afterEffect">
                                  <p:stCondLst>
                                    <p:cond delay="50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animEffect transition="in" filter="fade">
                                      <p:cBhvr>
                                        <p:cTn id="59" dur="500"/>
                                        <p:tgtEl>
                                          <p:spTgt spid="10"/>
                                        </p:tgtEl>
                                      </p:cBhvr>
                                    </p:animEffect>
                                  </p:childTnLst>
                                </p:cTn>
                              </p:par>
                            </p:childTnLst>
                          </p:cTn>
                        </p:par>
                        <p:par>
                          <p:cTn id="60" fill="hold">
                            <p:stCondLst>
                              <p:cond delay="23500"/>
                            </p:stCondLst>
                            <p:childTnLst>
                              <p:par>
                                <p:cTn id="61" presetID="10" presetClass="exit" presetSubtype="0" fill="hold" nodeType="afterEffect">
                                  <p:stCondLst>
                                    <p:cond delay="500"/>
                                  </p:stCondLst>
                                  <p:childTnLst>
                                    <p:animEffect transition="out" filter="fade">
                                      <p:cBhvr>
                                        <p:cTn id="62" dur="500"/>
                                        <p:tgtEl>
                                          <p:spTgt spid="10"/>
                                        </p:tgtEl>
                                      </p:cBhvr>
                                    </p:animEffect>
                                    <p:set>
                                      <p:cBhvr>
                                        <p:cTn id="63" dur="1" fill="hold">
                                          <p:stCondLst>
                                            <p:cond delay="499"/>
                                          </p:stCondLst>
                                        </p:cTn>
                                        <p:tgtEl>
                                          <p:spTgt spid="10"/>
                                        </p:tgtEl>
                                        <p:attrNameLst>
                                          <p:attrName>style.visibility</p:attrName>
                                        </p:attrNameLst>
                                      </p:cBhvr>
                                      <p:to>
                                        <p:strVal val="hidden"/>
                                      </p:to>
                                    </p:set>
                                  </p:childTnLst>
                                </p:cTn>
                              </p:par>
                            </p:childTnLst>
                          </p:cTn>
                        </p:par>
                        <p:par>
                          <p:cTn id="64" fill="hold">
                            <p:stCondLst>
                              <p:cond delay="24500"/>
                            </p:stCondLst>
                            <p:childTnLst>
                              <p:par>
                                <p:cTn id="65" presetID="53" presetClass="entr" presetSubtype="16" fill="hold" nodeType="afterEffect">
                                  <p:stCondLst>
                                    <p:cond delay="50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childTnLst>
                          </p:cTn>
                        </p:par>
                        <p:par>
                          <p:cTn id="70" fill="hold">
                            <p:stCondLst>
                              <p:cond delay="25500"/>
                            </p:stCondLst>
                            <p:childTnLst>
                              <p:par>
                                <p:cTn id="71" presetID="10" presetClass="exit" presetSubtype="0" fill="hold" nodeType="afterEffect">
                                  <p:stCondLst>
                                    <p:cond delay="250"/>
                                  </p:stCondLst>
                                  <p:childTnLst>
                                    <p:animEffect transition="out" filter="fade">
                                      <p:cBhvr>
                                        <p:cTn id="72" dur="500"/>
                                        <p:tgtEl>
                                          <p:spTgt spid="11"/>
                                        </p:tgtEl>
                                      </p:cBhvr>
                                    </p:animEffect>
                                    <p:set>
                                      <p:cBhvr>
                                        <p:cTn id="73" dur="1" fill="hold">
                                          <p:stCondLst>
                                            <p:cond delay="499"/>
                                          </p:stCondLst>
                                        </p:cTn>
                                        <p:tgtEl>
                                          <p:spTgt spid="11"/>
                                        </p:tgtEl>
                                        <p:attrNameLst>
                                          <p:attrName>style.visibility</p:attrName>
                                        </p:attrNameLst>
                                      </p:cBhvr>
                                      <p:to>
                                        <p:strVal val="hidden"/>
                                      </p:to>
                                    </p:set>
                                  </p:childTnLst>
                                </p:cTn>
                              </p:par>
                            </p:childTnLst>
                          </p:cTn>
                        </p:par>
                        <p:par>
                          <p:cTn id="74" fill="hold">
                            <p:stCondLst>
                              <p:cond delay="26250"/>
                            </p:stCondLst>
                            <p:childTnLst>
                              <p:par>
                                <p:cTn id="75" presetID="53" presetClass="entr" presetSubtype="16" fill="hold" nodeType="afterEffect">
                                  <p:stCondLst>
                                    <p:cond delay="500"/>
                                  </p:stCondLst>
                                  <p:childTnLst>
                                    <p:set>
                                      <p:cBhvr>
                                        <p:cTn id="76" dur="1" fill="hold">
                                          <p:stCondLst>
                                            <p:cond delay="0"/>
                                          </p:stCondLst>
                                        </p:cTn>
                                        <p:tgtEl>
                                          <p:spTgt spid="4098"/>
                                        </p:tgtEl>
                                        <p:attrNameLst>
                                          <p:attrName>style.visibility</p:attrName>
                                        </p:attrNameLst>
                                      </p:cBhvr>
                                      <p:to>
                                        <p:strVal val="visible"/>
                                      </p:to>
                                    </p:set>
                                    <p:anim calcmode="lin" valueType="num">
                                      <p:cBhvr>
                                        <p:cTn id="77" dur="500" fill="hold"/>
                                        <p:tgtEl>
                                          <p:spTgt spid="4098"/>
                                        </p:tgtEl>
                                        <p:attrNameLst>
                                          <p:attrName>ppt_w</p:attrName>
                                        </p:attrNameLst>
                                      </p:cBhvr>
                                      <p:tavLst>
                                        <p:tav tm="0">
                                          <p:val>
                                            <p:fltVal val="0"/>
                                          </p:val>
                                        </p:tav>
                                        <p:tav tm="100000">
                                          <p:val>
                                            <p:strVal val="#ppt_w"/>
                                          </p:val>
                                        </p:tav>
                                      </p:tavLst>
                                    </p:anim>
                                    <p:anim calcmode="lin" valueType="num">
                                      <p:cBhvr>
                                        <p:cTn id="78" dur="500" fill="hold"/>
                                        <p:tgtEl>
                                          <p:spTgt spid="4098"/>
                                        </p:tgtEl>
                                        <p:attrNameLst>
                                          <p:attrName>ppt_h</p:attrName>
                                        </p:attrNameLst>
                                      </p:cBhvr>
                                      <p:tavLst>
                                        <p:tav tm="0">
                                          <p:val>
                                            <p:fltVal val="0"/>
                                          </p:val>
                                        </p:tav>
                                        <p:tav tm="100000">
                                          <p:val>
                                            <p:strVal val="#ppt_h"/>
                                          </p:val>
                                        </p:tav>
                                      </p:tavLst>
                                    </p:anim>
                                    <p:animEffect transition="in" filter="fade">
                                      <p:cBhvr>
                                        <p:cTn id="79" dur="500"/>
                                        <p:tgtEl>
                                          <p:spTgt spid="4098"/>
                                        </p:tgtEl>
                                      </p:cBhvr>
                                    </p:animEffect>
                                  </p:childTnLst>
                                </p:cTn>
                              </p:par>
                            </p:childTnLst>
                          </p:cTn>
                        </p:par>
                        <p:par>
                          <p:cTn id="80" fill="hold">
                            <p:stCondLst>
                              <p:cond delay="27250"/>
                            </p:stCondLst>
                            <p:childTnLst>
                              <p:par>
                                <p:cTn id="81" presetID="10" presetClass="exit" presetSubtype="0" fill="hold" nodeType="afterEffect">
                                  <p:stCondLst>
                                    <p:cond delay="250"/>
                                  </p:stCondLst>
                                  <p:childTnLst>
                                    <p:animEffect transition="out" filter="fade">
                                      <p:cBhvr>
                                        <p:cTn id="82" dur="500"/>
                                        <p:tgtEl>
                                          <p:spTgt spid="4098"/>
                                        </p:tgtEl>
                                      </p:cBhvr>
                                    </p:animEffect>
                                    <p:set>
                                      <p:cBhvr>
                                        <p:cTn id="83" dur="1" fill="hold">
                                          <p:stCondLst>
                                            <p:cond delay="499"/>
                                          </p:stCondLst>
                                        </p:cTn>
                                        <p:tgtEl>
                                          <p:spTgt spid="4098"/>
                                        </p:tgtEl>
                                        <p:attrNameLst>
                                          <p:attrName>style.visibility</p:attrName>
                                        </p:attrNameLst>
                                      </p:cBhvr>
                                      <p:to>
                                        <p:strVal val="hidden"/>
                                      </p:to>
                                    </p:set>
                                  </p:childTnLst>
                                </p:cTn>
                              </p:par>
                            </p:childTnLst>
                          </p:cTn>
                        </p:par>
                        <p:par>
                          <p:cTn id="84" fill="hold">
                            <p:stCondLst>
                              <p:cond delay="28000"/>
                            </p:stCondLst>
                            <p:childTnLst>
                              <p:par>
                                <p:cTn id="85" presetID="53" presetClass="entr" presetSubtype="16" fill="hold" nodeType="afterEffect">
                                  <p:stCondLst>
                                    <p:cond delay="500"/>
                                  </p:stCondLst>
                                  <p:childTnLst>
                                    <p:set>
                                      <p:cBhvr>
                                        <p:cTn id="86" dur="1" fill="hold">
                                          <p:stCondLst>
                                            <p:cond delay="0"/>
                                          </p:stCondLst>
                                        </p:cTn>
                                        <p:tgtEl>
                                          <p:spTgt spid="15364"/>
                                        </p:tgtEl>
                                        <p:attrNameLst>
                                          <p:attrName>style.visibility</p:attrName>
                                        </p:attrNameLst>
                                      </p:cBhvr>
                                      <p:to>
                                        <p:strVal val="visible"/>
                                      </p:to>
                                    </p:set>
                                    <p:anim calcmode="lin" valueType="num">
                                      <p:cBhvr>
                                        <p:cTn id="87" dur="500" fill="hold"/>
                                        <p:tgtEl>
                                          <p:spTgt spid="15364"/>
                                        </p:tgtEl>
                                        <p:attrNameLst>
                                          <p:attrName>ppt_w</p:attrName>
                                        </p:attrNameLst>
                                      </p:cBhvr>
                                      <p:tavLst>
                                        <p:tav tm="0">
                                          <p:val>
                                            <p:fltVal val="0"/>
                                          </p:val>
                                        </p:tav>
                                        <p:tav tm="100000">
                                          <p:val>
                                            <p:strVal val="#ppt_w"/>
                                          </p:val>
                                        </p:tav>
                                      </p:tavLst>
                                    </p:anim>
                                    <p:anim calcmode="lin" valueType="num">
                                      <p:cBhvr>
                                        <p:cTn id="88" dur="500" fill="hold"/>
                                        <p:tgtEl>
                                          <p:spTgt spid="15364"/>
                                        </p:tgtEl>
                                        <p:attrNameLst>
                                          <p:attrName>ppt_h</p:attrName>
                                        </p:attrNameLst>
                                      </p:cBhvr>
                                      <p:tavLst>
                                        <p:tav tm="0">
                                          <p:val>
                                            <p:fltVal val="0"/>
                                          </p:val>
                                        </p:tav>
                                        <p:tav tm="100000">
                                          <p:val>
                                            <p:strVal val="#ppt_h"/>
                                          </p:val>
                                        </p:tav>
                                      </p:tavLst>
                                    </p:anim>
                                    <p:animEffect transition="in" filter="fade">
                                      <p:cBhvr>
                                        <p:cTn id="89" dur="500"/>
                                        <p:tgtEl>
                                          <p:spTgt spid="15364"/>
                                        </p:tgtEl>
                                      </p:cBhvr>
                                    </p:animEffect>
                                  </p:childTnLst>
                                </p:cTn>
                              </p:par>
                            </p:childTnLst>
                          </p:cTn>
                        </p:par>
                        <p:par>
                          <p:cTn id="90" fill="hold">
                            <p:stCondLst>
                              <p:cond delay="29000"/>
                            </p:stCondLst>
                            <p:childTnLst>
                              <p:par>
                                <p:cTn id="91" presetID="10" presetClass="exit" presetSubtype="0" fill="hold" nodeType="afterEffect">
                                  <p:stCondLst>
                                    <p:cond delay="500"/>
                                  </p:stCondLst>
                                  <p:childTnLst>
                                    <p:animEffect transition="out" filter="fade">
                                      <p:cBhvr>
                                        <p:cTn id="92" dur="500"/>
                                        <p:tgtEl>
                                          <p:spTgt spid="15364"/>
                                        </p:tgtEl>
                                      </p:cBhvr>
                                    </p:animEffect>
                                    <p:set>
                                      <p:cBhvr>
                                        <p:cTn id="93" dur="1" fill="hold">
                                          <p:stCondLst>
                                            <p:cond delay="499"/>
                                          </p:stCondLst>
                                        </p:cTn>
                                        <p:tgtEl>
                                          <p:spTgt spid="15364"/>
                                        </p:tgtEl>
                                        <p:attrNameLst>
                                          <p:attrName>style.visibility</p:attrName>
                                        </p:attrNameLst>
                                      </p:cBhvr>
                                      <p:to>
                                        <p:strVal val="hidden"/>
                                      </p:to>
                                    </p:set>
                                  </p:childTnLst>
                                </p:cTn>
                              </p:par>
                            </p:childTnLst>
                          </p:cTn>
                        </p:par>
                        <p:par>
                          <p:cTn id="94" fill="hold">
                            <p:stCondLst>
                              <p:cond delay="30000"/>
                            </p:stCondLst>
                            <p:childTnLst>
                              <p:par>
                                <p:cTn id="95" presetID="53" presetClass="entr" presetSubtype="16" fill="hold" nodeType="afterEffect">
                                  <p:stCondLst>
                                    <p:cond delay="100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childTnLst>
                          </p:cTn>
                        </p:par>
                        <p:par>
                          <p:cTn id="100" fill="hold">
                            <p:stCondLst>
                              <p:cond delay="31500"/>
                            </p:stCondLst>
                            <p:childTnLst>
                              <p:par>
                                <p:cTn id="101" presetID="10" presetClass="exit" presetSubtype="0" fill="hold" nodeType="afterEffect">
                                  <p:stCondLst>
                                    <p:cond delay="1750"/>
                                  </p:stCondLst>
                                  <p:childTnLst>
                                    <p:animEffect transition="out" filter="fade">
                                      <p:cBhvr>
                                        <p:cTn id="102" dur="500"/>
                                        <p:tgtEl>
                                          <p:spTgt spid="12"/>
                                        </p:tgtEl>
                                      </p:cBhvr>
                                    </p:animEffect>
                                    <p:set>
                                      <p:cBhvr>
                                        <p:cTn id="103" dur="1" fill="hold">
                                          <p:stCondLst>
                                            <p:cond delay="499"/>
                                          </p:stCondLst>
                                        </p:cTn>
                                        <p:tgtEl>
                                          <p:spTgt spid="12"/>
                                        </p:tgtEl>
                                        <p:attrNameLst>
                                          <p:attrName>style.visibility</p:attrName>
                                        </p:attrNameLst>
                                      </p:cBhvr>
                                      <p:to>
                                        <p:strVal val="hidden"/>
                                      </p:to>
                                    </p:set>
                                  </p:childTnLst>
                                </p:cTn>
                              </p:par>
                            </p:childTnLst>
                          </p:cTn>
                        </p:par>
                        <p:par>
                          <p:cTn id="104" fill="hold">
                            <p:stCondLst>
                              <p:cond delay="33750"/>
                            </p:stCondLst>
                            <p:childTnLst>
                              <p:par>
                                <p:cTn id="105" presetID="53" presetClass="entr" presetSubtype="16" fill="hold" nodeType="afterEffect">
                                  <p:stCondLst>
                                    <p:cond delay="1000"/>
                                  </p:stCondLst>
                                  <p:childTnLst>
                                    <p:set>
                                      <p:cBhvr>
                                        <p:cTn id="106" dur="1" fill="hold">
                                          <p:stCondLst>
                                            <p:cond delay="0"/>
                                          </p:stCondLst>
                                        </p:cTn>
                                        <p:tgtEl>
                                          <p:spTgt spid="2"/>
                                        </p:tgtEl>
                                        <p:attrNameLst>
                                          <p:attrName>style.visibility</p:attrName>
                                        </p:attrNameLst>
                                      </p:cBhvr>
                                      <p:to>
                                        <p:strVal val="visible"/>
                                      </p:to>
                                    </p:set>
                                    <p:anim calcmode="lin" valueType="num">
                                      <p:cBhvr>
                                        <p:cTn id="107" dur="500" fill="hold"/>
                                        <p:tgtEl>
                                          <p:spTgt spid="2"/>
                                        </p:tgtEl>
                                        <p:attrNameLst>
                                          <p:attrName>ppt_w</p:attrName>
                                        </p:attrNameLst>
                                      </p:cBhvr>
                                      <p:tavLst>
                                        <p:tav tm="0">
                                          <p:val>
                                            <p:fltVal val="0"/>
                                          </p:val>
                                        </p:tav>
                                        <p:tav tm="100000">
                                          <p:val>
                                            <p:strVal val="#ppt_w"/>
                                          </p:val>
                                        </p:tav>
                                      </p:tavLst>
                                    </p:anim>
                                    <p:anim calcmode="lin" valueType="num">
                                      <p:cBhvr>
                                        <p:cTn id="108" dur="500" fill="hold"/>
                                        <p:tgtEl>
                                          <p:spTgt spid="2"/>
                                        </p:tgtEl>
                                        <p:attrNameLst>
                                          <p:attrName>ppt_h</p:attrName>
                                        </p:attrNameLst>
                                      </p:cBhvr>
                                      <p:tavLst>
                                        <p:tav tm="0">
                                          <p:val>
                                            <p:fltVal val="0"/>
                                          </p:val>
                                        </p:tav>
                                        <p:tav tm="100000">
                                          <p:val>
                                            <p:strVal val="#ppt_h"/>
                                          </p:val>
                                        </p:tav>
                                      </p:tavLst>
                                    </p:anim>
                                    <p:animEffect transition="in" filter="fade">
                                      <p:cBhvr>
                                        <p:cTn id="10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ext Box 2"/>
          <p:cNvSpPr txBox="1">
            <a:spLocks noChangeArrowheads="1"/>
          </p:cNvSpPr>
          <p:nvPr/>
        </p:nvSpPr>
        <p:spPr bwMode="auto">
          <a:xfrm>
            <a:off x="1142976" y="1268733"/>
            <a:ext cx="2809869" cy="646331"/>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spAutoFit/>
          </a:bodyPr>
          <a:lstStyle/>
          <a:p>
            <a:pPr algn="just">
              <a:defRPr/>
            </a:pPr>
            <a:r>
              <a:rPr lang="en-US" altLang="zh-CN" sz="3200" dirty="0">
                <a:ea typeface="微软雅黑" pitchFamily="34" charset="-122"/>
              </a:rPr>
              <a:t> </a:t>
            </a:r>
            <a:r>
              <a:rPr lang="en-US" altLang="zh-CN" sz="3200" dirty="0" smtClean="0">
                <a:ea typeface="微软雅黑" pitchFamily="34" charset="-122"/>
              </a:rPr>
              <a:t>  </a:t>
            </a:r>
            <a:r>
              <a:rPr lang="en-US" altLang="zh-CN" sz="3600" dirty="0" smtClean="0">
                <a:latin typeface="+mn-lt"/>
                <a:ea typeface="微软雅黑" pitchFamily="34" charset="-122"/>
              </a:rPr>
              <a:t>E</a:t>
            </a:r>
            <a:r>
              <a:rPr lang="en-US" sz="3600" dirty="0" smtClean="0">
                <a:latin typeface="+mn-lt"/>
              </a:rPr>
              <a:t>xperience</a:t>
            </a:r>
            <a:endParaRPr lang="zh-CN" altLang="en-US" sz="3600" dirty="0">
              <a:latin typeface="+mn-lt"/>
              <a:ea typeface="微软雅黑" pitchFamily="34" charset="-122"/>
            </a:endParaRPr>
          </a:p>
        </p:txBody>
      </p:sp>
      <p:pic>
        <p:nvPicPr>
          <p:cNvPr id="4" name="Picture 31" descr="DSC05091"/>
          <p:cNvPicPr>
            <a:picLocks noChangeAspect="1" noChangeArrowheads="1"/>
          </p:cNvPicPr>
          <p:nvPr/>
        </p:nvPicPr>
        <p:blipFill>
          <a:blip r:embed="rId3" cstate="print"/>
          <a:srcRect/>
          <a:stretch>
            <a:fillRect/>
          </a:stretch>
        </p:blipFill>
        <p:spPr bwMode="auto">
          <a:xfrm>
            <a:off x="1752600" y="2060848"/>
            <a:ext cx="5638800" cy="4165271"/>
          </a:xfrm>
          <a:prstGeom prst="rect">
            <a:avLst/>
          </a:prstGeom>
          <a:noFill/>
          <a:ln w="9525">
            <a:noFill/>
            <a:miter lim="800000"/>
            <a:headEnd/>
            <a:tailEnd/>
          </a:ln>
        </p:spPr>
      </p:pic>
      <p:pic>
        <p:nvPicPr>
          <p:cNvPr id="17410" name="Picture 2" descr="c:\users\BALIC2~1\appdata\roaming\360se6\USERDA~1\Temp\201303~1.JPG"/>
          <p:cNvPicPr>
            <a:picLocks noChangeAspect="1" noChangeArrowheads="1"/>
          </p:cNvPicPr>
          <p:nvPr/>
        </p:nvPicPr>
        <p:blipFill>
          <a:blip r:embed="rId4" cstate="print"/>
          <a:srcRect/>
          <a:stretch>
            <a:fillRect/>
          </a:stretch>
        </p:blipFill>
        <p:spPr bwMode="auto">
          <a:xfrm>
            <a:off x="1745952" y="2060847"/>
            <a:ext cx="6312075" cy="4165271"/>
          </a:xfrm>
          <a:prstGeom prst="rect">
            <a:avLst/>
          </a:prstGeom>
          <a:noFill/>
        </p:spPr>
      </p:pic>
      <p:pic>
        <p:nvPicPr>
          <p:cNvPr id="5123" name="Picture 3" descr="G:\矿山比武奖杯\照片 186.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745951" y="2083171"/>
            <a:ext cx="6312075" cy="420805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125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500"/>
                                        <p:tgtEl>
                                          <p:spTgt spid="4"/>
                                        </p:tgtEl>
                                      </p:cBhvr>
                                    </p:animEffect>
                                  </p:childTnLst>
                                </p:cTn>
                              </p:par>
                            </p:childTnLst>
                          </p:cTn>
                        </p:par>
                        <p:par>
                          <p:cTn id="8" fill="hold">
                            <p:stCondLst>
                              <p:cond delay="2750"/>
                            </p:stCondLst>
                            <p:childTnLst>
                              <p:par>
                                <p:cTn id="9" presetID="1" presetClass="exit" presetSubtype="0" fill="hold" nodeType="afterEffect">
                                  <p:stCondLst>
                                    <p:cond delay="1500"/>
                                  </p:stCondLst>
                                  <p:childTnLst>
                                    <p:set>
                                      <p:cBhvr>
                                        <p:cTn id="10" dur="1" fill="hold">
                                          <p:stCondLst>
                                            <p:cond delay="0"/>
                                          </p:stCondLst>
                                        </p:cTn>
                                        <p:tgtEl>
                                          <p:spTgt spid="4"/>
                                        </p:tgtEl>
                                        <p:attrNameLst>
                                          <p:attrName>style.visibility</p:attrName>
                                        </p:attrNameLst>
                                      </p:cBhvr>
                                      <p:to>
                                        <p:strVal val="hidden"/>
                                      </p:to>
                                    </p:set>
                                  </p:childTnLst>
                                </p:cTn>
                              </p:par>
                            </p:childTnLst>
                          </p:cTn>
                        </p:par>
                        <p:par>
                          <p:cTn id="11" fill="hold">
                            <p:stCondLst>
                              <p:cond delay="4250"/>
                            </p:stCondLst>
                            <p:childTnLst>
                              <p:par>
                                <p:cTn id="12" presetID="16" presetClass="entr" presetSubtype="37" fill="hold" nodeType="afterEffect">
                                  <p:stCondLst>
                                    <p:cond delay="0"/>
                                  </p:stCondLst>
                                  <p:childTnLst>
                                    <p:set>
                                      <p:cBhvr>
                                        <p:cTn id="13" dur="1" fill="hold">
                                          <p:stCondLst>
                                            <p:cond delay="0"/>
                                          </p:stCondLst>
                                        </p:cTn>
                                        <p:tgtEl>
                                          <p:spTgt spid="17410"/>
                                        </p:tgtEl>
                                        <p:attrNameLst>
                                          <p:attrName>style.visibility</p:attrName>
                                        </p:attrNameLst>
                                      </p:cBhvr>
                                      <p:to>
                                        <p:strVal val="visible"/>
                                      </p:to>
                                    </p:set>
                                    <p:animEffect transition="in" filter="barn(outVertical)">
                                      <p:cBhvr>
                                        <p:cTn id="14" dur="500"/>
                                        <p:tgtEl>
                                          <p:spTgt spid="17410"/>
                                        </p:tgtEl>
                                      </p:cBhvr>
                                    </p:animEffect>
                                  </p:childTnLst>
                                </p:cTn>
                              </p:par>
                            </p:childTnLst>
                          </p:cTn>
                        </p:par>
                        <p:par>
                          <p:cTn id="15" fill="hold">
                            <p:stCondLst>
                              <p:cond delay="4750"/>
                            </p:stCondLst>
                            <p:childTnLst>
                              <p:par>
                                <p:cTn id="16" presetID="1" presetClass="exit" presetSubtype="0" fill="hold" nodeType="afterEffect">
                                  <p:stCondLst>
                                    <p:cond delay="1250"/>
                                  </p:stCondLst>
                                  <p:childTnLst>
                                    <p:set>
                                      <p:cBhvr>
                                        <p:cTn id="17" dur="1" fill="hold">
                                          <p:stCondLst>
                                            <p:cond delay="0"/>
                                          </p:stCondLst>
                                        </p:cTn>
                                        <p:tgtEl>
                                          <p:spTgt spid="17410"/>
                                        </p:tgtEl>
                                        <p:attrNameLst>
                                          <p:attrName>style.visibility</p:attrName>
                                        </p:attrNameLst>
                                      </p:cBhvr>
                                      <p:to>
                                        <p:strVal val="hidden"/>
                                      </p:to>
                                    </p:set>
                                  </p:childTnLst>
                                </p:cTn>
                              </p:par>
                            </p:childTnLst>
                          </p:cTn>
                        </p:par>
                        <p:par>
                          <p:cTn id="18" fill="hold">
                            <p:stCondLst>
                              <p:cond delay="6000"/>
                            </p:stCondLst>
                            <p:childTnLst>
                              <p:par>
                                <p:cTn id="19" presetID="53" presetClass="entr" presetSubtype="16" fill="hold" nodeType="afterEffect">
                                  <p:stCondLst>
                                    <p:cond delay="0"/>
                                  </p:stCondLst>
                                  <p:childTnLst>
                                    <p:set>
                                      <p:cBhvr>
                                        <p:cTn id="20" dur="1" fill="hold">
                                          <p:stCondLst>
                                            <p:cond delay="0"/>
                                          </p:stCondLst>
                                        </p:cTn>
                                        <p:tgtEl>
                                          <p:spTgt spid="5123"/>
                                        </p:tgtEl>
                                        <p:attrNameLst>
                                          <p:attrName>style.visibility</p:attrName>
                                        </p:attrNameLst>
                                      </p:cBhvr>
                                      <p:to>
                                        <p:strVal val="visible"/>
                                      </p:to>
                                    </p:set>
                                    <p:anim calcmode="lin" valueType="num">
                                      <p:cBhvr>
                                        <p:cTn id="21" dur="500" fill="hold"/>
                                        <p:tgtEl>
                                          <p:spTgt spid="5123"/>
                                        </p:tgtEl>
                                        <p:attrNameLst>
                                          <p:attrName>ppt_w</p:attrName>
                                        </p:attrNameLst>
                                      </p:cBhvr>
                                      <p:tavLst>
                                        <p:tav tm="0">
                                          <p:val>
                                            <p:fltVal val="0"/>
                                          </p:val>
                                        </p:tav>
                                        <p:tav tm="100000">
                                          <p:val>
                                            <p:strVal val="#ppt_w"/>
                                          </p:val>
                                        </p:tav>
                                      </p:tavLst>
                                    </p:anim>
                                    <p:anim calcmode="lin" valueType="num">
                                      <p:cBhvr>
                                        <p:cTn id="22" dur="500" fill="hold"/>
                                        <p:tgtEl>
                                          <p:spTgt spid="5123"/>
                                        </p:tgtEl>
                                        <p:attrNameLst>
                                          <p:attrName>ppt_h</p:attrName>
                                        </p:attrNameLst>
                                      </p:cBhvr>
                                      <p:tavLst>
                                        <p:tav tm="0">
                                          <p:val>
                                            <p:fltVal val="0"/>
                                          </p:val>
                                        </p:tav>
                                        <p:tav tm="100000">
                                          <p:val>
                                            <p:strVal val="#ppt_h"/>
                                          </p:val>
                                        </p:tav>
                                      </p:tavLst>
                                    </p:anim>
                                    <p:animEffect transition="in" filter="fade">
                                      <p:cBhvr>
                                        <p:cTn id="23"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ext Box 2"/>
          <p:cNvSpPr txBox="1">
            <a:spLocks noChangeArrowheads="1"/>
          </p:cNvSpPr>
          <p:nvPr/>
        </p:nvSpPr>
        <p:spPr bwMode="auto">
          <a:xfrm>
            <a:off x="904875" y="1268733"/>
            <a:ext cx="8175625" cy="58477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just">
              <a:defRPr/>
            </a:pPr>
            <a:r>
              <a:rPr lang="en-US" altLang="zh-CN" sz="3200" dirty="0">
                <a:ea typeface="微软雅黑" pitchFamily="34" charset="-122"/>
              </a:rPr>
              <a:t> </a:t>
            </a:r>
            <a:r>
              <a:rPr lang="en-US" altLang="zh-CN" sz="3200" dirty="0" smtClean="0">
                <a:ea typeface="微软雅黑" pitchFamily="34" charset="-122"/>
              </a:rPr>
              <a:t>  </a:t>
            </a:r>
            <a:r>
              <a:rPr lang="en-US" altLang="zh-CN" sz="3200" dirty="0" smtClean="0">
                <a:latin typeface="+mn-lt"/>
                <a:ea typeface="微软雅黑" pitchFamily="34" charset="-122"/>
              </a:rPr>
              <a:t>--Further </a:t>
            </a:r>
            <a:r>
              <a:rPr lang="en-US" altLang="zh-CN" sz="3200" dirty="0">
                <a:latin typeface="+mn-lt"/>
                <a:ea typeface="微软雅黑" pitchFamily="34" charset="-122"/>
              </a:rPr>
              <a:t>strengthen united </a:t>
            </a:r>
            <a:r>
              <a:rPr lang="en-US" altLang="zh-CN" sz="3200" dirty="0" smtClean="0">
                <a:latin typeface="+mn-lt"/>
                <a:ea typeface="微软雅黑" pitchFamily="34" charset="-122"/>
              </a:rPr>
              <a:t>prevention</a:t>
            </a:r>
            <a:endParaRPr lang="zh-CN" altLang="en-US" sz="3200" dirty="0">
              <a:latin typeface="+mn-lt"/>
              <a:ea typeface="微软雅黑" pitchFamily="34" charset="-122"/>
            </a:endParaRPr>
          </a:p>
        </p:txBody>
      </p:sp>
      <p:pic>
        <p:nvPicPr>
          <p:cNvPr id="6146" name="Picture 2" descr="G:\2012.4.23，唐山应急会照片\河北局拍\王德学照片\在迁西福珍全矿业有限公司宋庄子铁矿史家庄采取调研检查\9.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619672" y="2031256"/>
            <a:ext cx="6217476" cy="4144984"/>
          </a:xfrm>
          <a:prstGeom prst="rect">
            <a:avLst/>
          </a:prstGeom>
          <a:noFill/>
          <a:extLst>
            <a:ext uri="{909E8E84-426E-40DD-AFC4-6F175D3DCCD1}">
              <a14:hiddenFill xmlns="" xmlns:a14="http://schemas.microsoft.com/office/drawing/2010/main">
                <a:solidFill>
                  <a:srgbClr val="FFFFFF"/>
                </a:solidFill>
              </a14:hiddenFill>
            </a:ext>
          </a:extLst>
        </p:spPr>
      </p:pic>
      <p:pic>
        <p:nvPicPr>
          <p:cNvPr id="6147" name="Picture 3" descr="G:\中国安全生产应急管理（2004-2010）10.27\6.事故预防\1.预防性安全检查\井下预防性安全检查\DSC_0321.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501386" y="1910600"/>
            <a:ext cx="6454048" cy="432048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3426"/>
                                        </p:tgtEl>
                                        <p:attrNameLst>
                                          <p:attrName>style.visibility</p:attrName>
                                        </p:attrNameLst>
                                      </p:cBhvr>
                                      <p:to>
                                        <p:strVal val="visible"/>
                                      </p:to>
                                    </p:set>
                                    <p:animEffect transition="in" filter="fade">
                                      <p:cBhvr>
                                        <p:cTn id="7" dur="1500"/>
                                        <p:tgtEl>
                                          <p:spTgt spid="103426"/>
                                        </p:tgtEl>
                                      </p:cBhvr>
                                    </p:animEffect>
                                  </p:childTnLst>
                                </p:cTn>
                              </p:par>
                            </p:childTnLst>
                          </p:cTn>
                        </p:par>
                        <p:par>
                          <p:cTn id="8" fill="hold">
                            <p:stCondLst>
                              <p:cond delay="1500"/>
                            </p:stCondLst>
                            <p:childTnLst>
                              <p:par>
                                <p:cTn id="9" presetID="9" presetClass="entr" presetSubtype="0" fill="hold" nodeType="after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dissolve">
                                      <p:cBhvr>
                                        <p:cTn id="11" dur="1250"/>
                                        <p:tgtEl>
                                          <p:spTgt spid="6146"/>
                                        </p:tgtEl>
                                      </p:cBhvr>
                                    </p:animEffect>
                                  </p:childTnLst>
                                </p:cTn>
                              </p:par>
                            </p:childTnLst>
                          </p:cTn>
                        </p:par>
                        <p:par>
                          <p:cTn id="12" fill="hold">
                            <p:stCondLst>
                              <p:cond delay="2750"/>
                            </p:stCondLst>
                            <p:childTnLst>
                              <p:par>
                                <p:cTn id="13" presetID="10" presetClass="exit" presetSubtype="0" fill="hold" nodeType="afterEffect">
                                  <p:stCondLst>
                                    <p:cond delay="2000"/>
                                  </p:stCondLst>
                                  <p:childTnLst>
                                    <p:animEffect transition="out" filter="fade">
                                      <p:cBhvr>
                                        <p:cTn id="14" dur="500"/>
                                        <p:tgtEl>
                                          <p:spTgt spid="6146"/>
                                        </p:tgtEl>
                                      </p:cBhvr>
                                    </p:animEffect>
                                    <p:set>
                                      <p:cBhvr>
                                        <p:cTn id="15" dur="1" fill="hold">
                                          <p:stCondLst>
                                            <p:cond delay="499"/>
                                          </p:stCondLst>
                                        </p:cTn>
                                        <p:tgtEl>
                                          <p:spTgt spid="6146"/>
                                        </p:tgtEl>
                                        <p:attrNameLst>
                                          <p:attrName>style.visibility</p:attrName>
                                        </p:attrNameLst>
                                      </p:cBhvr>
                                      <p:to>
                                        <p:strVal val="hidden"/>
                                      </p:to>
                                    </p:set>
                                  </p:childTnLst>
                                </p:cTn>
                              </p:par>
                            </p:childTnLst>
                          </p:cTn>
                        </p:par>
                        <p:par>
                          <p:cTn id="16" fill="hold">
                            <p:stCondLst>
                              <p:cond delay="5250"/>
                            </p:stCondLst>
                            <p:childTnLst>
                              <p:par>
                                <p:cTn id="17" presetID="14" presetClass="entr" presetSubtype="10" fill="hold" nodeType="afterEffect">
                                  <p:stCondLst>
                                    <p:cond delay="250"/>
                                  </p:stCondLst>
                                  <p:childTnLst>
                                    <p:set>
                                      <p:cBhvr>
                                        <p:cTn id="18" dur="1" fill="hold">
                                          <p:stCondLst>
                                            <p:cond delay="0"/>
                                          </p:stCondLst>
                                        </p:cTn>
                                        <p:tgtEl>
                                          <p:spTgt spid="6147"/>
                                        </p:tgtEl>
                                        <p:attrNameLst>
                                          <p:attrName>style.visibility</p:attrName>
                                        </p:attrNameLst>
                                      </p:cBhvr>
                                      <p:to>
                                        <p:strVal val="visible"/>
                                      </p:to>
                                    </p:set>
                                    <p:animEffect transition="in" filter="randombar(horizontal)">
                                      <p:cBhvr>
                                        <p:cTn id="19" dur="1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716909" y="1268733"/>
            <a:ext cx="8175625" cy="52322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just">
              <a:defRPr/>
            </a:pPr>
            <a:r>
              <a:rPr lang="en-US" altLang="zh-CN" sz="2800" dirty="0" smtClean="0">
                <a:latin typeface="+mn-lt"/>
                <a:ea typeface="微软雅黑" pitchFamily="34" charset="-122"/>
              </a:rPr>
              <a:t>   --Further </a:t>
            </a:r>
            <a:r>
              <a:rPr lang="en-US" altLang="zh-CN" sz="2800" dirty="0">
                <a:latin typeface="+mn-lt"/>
                <a:ea typeface="微软雅黑" pitchFamily="34" charset="-122"/>
              </a:rPr>
              <a:t>strengthen emergency command </a:t>
            </a:r>
            <a:r>
              <a:rPr lang="en-US" altLang="zh-CN" sz="2800" dirty="0" smtClean="0">
                <a:latin typeface="+mn-lt"/>
                <a:ea typeface="微软雅黑" pitchFamily="34" charset="-122"/>
              </a:rPr>
              <a:t>capability</a:t>
            </a:r>
            <a:endParaRPr lang="en-US" altLang="zh-CN" sz="2800" dirty="0">
              <a:latin typeface="+mn-lt"/>
              <a:ea typeface="微软雅黑" pitchFamily="34" charset="-122"/>
            </a:endParaRPr>
          </a:p>
        </p:txBody>
      </p:sp>
      <p:pic>
        <p:nvPicPr>
          <p:cNvPr id="6" name="Picture 2" descr="G:\2010.9.7-10第八届全国矿山救援技术竞赛\2010.9.7-10,第八届全国矿山救援技术竞赛 113.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691644" y="2345951"/>
            <a:ext cx="6339867" cy="4226578"/>
          </a:xfrm>
          <a:prstGeom prst="rect">
            <a:avLst/>
          </a:prstGeom>
          <a:noFill/>
          <a:extLst>
            <a:ext uri="{909E8E84-426E-40DD-AFC4-6F175D3DCCD1}">
              <a14:hiddenFill xmlns="" xmlns:a14="http://schemas.microsoft.com/office/drawing/2010/main">
                <a:solidFill>
                  <a:srgbClr val="FFFFFF"/>
                </a:solidFill>
              </a14:hiddenFill>
            </a:ext>
          </a:extLst>
        </p:spPr>
      </p:pic>
      <p:pic>
        <p:nvPicPr>
          <p:cNvPr id="15364" name="Picture 4" descr="c:\users\BALIC2~1\appdata\roaming\360se6\USERDA~1\Temp\57718.jpg"/>
          <p:cNvPicPr>
            <a:picLocks noChangeAspect="1" noChangeArrowheads="1"/>
          </p:cNvPicPr>
          <p:nvPr/>
        </p:nvPicPr>
        <p:blipFill>
          <a:blip r:embed="rId4" cstate="print"/>
          <a:srcRect/>
          <a:stretch>
            <a:fillRect/>
          </a:stretch>
        </p:blipFill>
        <p:spPr bwMode="auto">
          <a:xfrm>
            <a:off x="1691644" y="2330919"/>
            <a:ext cx="6339867" cy="4226578"/>
          </a:xfrm>
          <a:prstGeom prst="rect">
            <a:avLst/>
          </a:prstGeom>
          <a:noFill/>
        </p:spPr>
      </p:pic>
    </p:spTree>
    <p:extLst>
      <p:ext uri="{BB962C8B-B14F-4D97-AF65-F5344CB8AC3E}">
        <p14:creationId xmlns="" xmlns:p14="http://schemas.microsoft.com/office/powerpoint/2010/main" val="1787351876"/>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250"/>
                                        <p:tgtEl>
                                          <p:spTgt spid="5"/>
                                        </p:tgtEl>
                                      </p:cBhvr>
                                    </p:animEffect>
                                  </p:childTnLst>
                                </p:cTn>
                              </p:par>
                            </p:childTnLst>
                          </p:cTn>
                        </p:par>
                        <p:par>
                          <p:cTn id="8" fill="hold">
                            <p:stCondLst>
                              <p:cond delay="1250"/>
                            </p:stCondLst>
                            <p:childTnLst>
                              <p:par>
                                <p:cTn id="9" presetID="16" presetClass="entr" presetSubtype="37" fill="hold" nodeType="afterEffect">
                                  <p:stCondLst>
                                    <p:cond delay="25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500"/>
                                        <p:tgtEl>
                                          <p:spTgt spid="6"/>
                                        </p:tgtEl>
                                      </p:cBhvr>
                                    </p:animEffect>
                                  </p:childTnLst>
                                </p:cTn>
                              </p:par>
                            </p:childTnLst>
                          </p:cTn>
                        </p:par>
                        <p:par>
                          <p:cTn id="12" fill="hold">
                            <p:stCondLst>
                              <p:cond delay="2000"/>
                            </p:stCondLst>
                            <p:childTnLst>
                              <p:par>
                                <p:cTn id="13" presetID="1" presetClass="exit" presetSubtype="0" fill="hold" nodeType="afterEffect">
                                  <p:stCondLst>
                                    <p:cond delay="2000"/>
                                  </p:stCondLst>
                                  <p:childTnLst>
                                    <p:set>
                                      <p:cBhvr>
                                        <p:cTn id="14" dur="1" fill="hold">
                                          <p:stCondLst>
                                            <p:cond delay="0"/>
                                          </p:stCondLst>
                                        </p:cTn>
                                        <p:tgtEl>
                                          <p:spTgt spid="6"/>
                                        </p:tgtEl>
                                        <p:attrNameLst>
                                          <p:attrName>style.visibility</p:attrName>
                                        </p:attrNameLst>
                                      </p:cBhvr>
                                      <p:to>
                                        <p:strVal val="hidden"/>
                                      </p:to>
                                    </p:set>
                                  </p:childTnLst>
                                </p:cTn>
                              </p:par>
                            </p:childTnLst>
                          </p:cTn>
                        </p:par>
                        <p:par>
                          <p:cTn id="15" fill="hold">
                            <p:stCondLst>
                              <p:cond delay="4000"/>
                            </p:stCondLst>
                            <p:childTnLst>
                              <p:par>
                                <p:cTn id="16" presetID="16" presetClass="entr" presetSubtype="37" fill="hold" nodeType="afterEffect">
                                  <p:stCondLst>
                                    <p:cond delay="250"/>
                                  </p:stCondLst>
                                  <p:childTnLst>
                                    <p:set>
                                      <p:cBhvr>
                                        <p:cTn id="17" dur="1" fill="hold">
                                          <p:stCondLst>
                                            <p:cond delay="0"/>
                                          </p:stCondLst>
                                        </p:cTn>
                                        <p:tgtEl>
                                          <p:spTgt spid="15364"/>
                                        </p:tgtEl>
                                        <p:attrNameLst>
                                          <p:attrName>style.visibility</p:attrName>
                                        </p:attrNameLst>
                                      </p:cBhvr>
                                      <p:to>
                                        <p:strVal val="visible"/>
                                      </p:to>
                                    </p:set>
                                    <p:animEffect transition="in" filter="barn(outVertical)">
                                      <p:cBhvr>
                                        <p:cTn id="18" dur="125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20111114，南京演练\消防.jpg"/>
          <p:cNvPicPr>
            <a:picLocks noChangeAspect="1" noChangeArrowheads="1"/>
          </p:cNvPicPr>
          <p:nvPr/>
        </p:nvPicPr>
        <p:blipFill>
          <a:blip r:embed="rId3" cstate="print"/>
          <a:srcRect/>
          <a:stretch>
            <a:fillRect/>
          </a:stretch>
        </p:blipFill>
        <p:spPr bwMode="auto">
          <a:xfrm>
            <a:off x="1549400" y="1912947"/>
            <a:ext cx="6486525" cy="4526123"/>
          </a:xfrm>
          <a:prstGeom prst="rect">
            <a:avLst/>
          </a:prstGeom>
          <a:noFill/>
        </p:spPr>
      </p:pic>
      <p:sp>
        <p:nvSpPr>
          <p:cNvPr id="6" name="Text Box 2"/>
          <p:cNvSpPr txBox="1">
            <a:spLocks noChangeArrowheads="1"/>
          </p:cNvSpPr>
          <p:nvPr/>
        </p:nvSpPr>
        <p:spPr bwMode="auto">
          <a:xfrm>
            <a:off x="904875" y="1154433"/>
            <a:ext cx="7987660" cy="58477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spAutoFit/>
          </a:bodyPr>
          <a:lstStyle/>
          <a:p>
            <a:pPr algn="just">
              <a:defRPr/>
            </a:pPr>
            <a:r>
              <a:rPr lang="en-US" altLang="zh-CN" sz="3200" dirty="0" smtClean="0">
                <a:ea typeface="微软雅黑" pitchFamily="34" charset="-122"/>
              </a:rPr>
              <a:t>   </a:t>
            </a:r>
            <a:r>
              <a:rPr lang="en-US" altLang="zh-CN" sz="3200" dirty="0" smtClean="0">
                <a:latin typeface="+mn-lt"/>
                <a:ea typeface="微软雅黑" pitchFamily="34" charset="-122"/>
              </a:rPr>
              <a:t>--</a:t>
            </a:r>
            <a:r>
              <a:rPr lang="en-US" altLang="zh-CN" sz="3200" dirty="0">
                <a:latin typeface="+mn-lt"/>
                <a:ea typeface="微软雅黑" pitchFamily="34" charset="-122"/>
              </a:rPr>
              <a:t>F</a:t>
            </a:r>
            <a:r>
              <a:rPr lang="en-US" altLang="zh-CN" sz="3200" dirty="0" smtClean="0">
                <a:latin typeface="+mn-lt"/>
                <a:ea typeface="微软雅黑" pitchFamily="34" charset="-122"/>
              </a:rPr>
              <a:t>urther </a:t>
            </a:r>
            <a:r>
              <a:rPr lang="en-US" altLang="zh-CN" sz="3200" dirty="0">
                <a:latin typeface="+mn-lt"/>
                <a:ea typeface="微软雅黑" pitchFamily="34" charset="-122"/>
              </a:rPr>
              <a:t>strengthen united rescue </a:t>
            </a:r>
            <a:r>
              <a:rPr lang="en-US" altLang="zh-CN" sz="3200" dirty="0" smtClean="0">
                <a:latin typeface="+mn-lt"/>
                <a:ea typeface="微软雅黑" pitchFamily="34" charset="-122"/>
              </a:rPr>
              <a:t>drill</a:t>
            </a:r>
            <a:endParaRPr lang="zh-CN" altLang="en-US" sz="3200" dirty="0">
              <a:latin typeface="+mn-lt"/>
              <a:ea typeface="微软雅黑" pitchFamily="34" charset="-122"/>
            </a:endParaRPr>
          </a:p>
        </p:txBody>
      </p:sp>
      <p:pic>
        <p:nvPicPr>
          <p:cNvPr id="17411" name="Picture 3" descr="G:\2010.9.7-10第八届全国矿山救援技术竞赛\2010.9.7-10,第八届全国矿山救援技术竞赛 547.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549400" y="1822690"/>
            <a:ext cx="7059956" cy="4706637"/>
          </a:xfrm>
          <a:prstGeom prst="rect">
            <a:avLst/>
          </a:prstGeom>
          <a:noFill/>
          <a:extLst>
            <a:ext uri="{909E8E84-426E-40DD-AFC4-6F175D3DCCD1}">
              <a14:hiddenFill xmlns="" xmlns:a14="http://schemas.microsoft.com/office/drawing/2010/main">
                <a:solidFill>
                  <a:srgbClr val="FFFFFF"/>
                </a:solidFill>
              </a14:hiddenFill>
            </a:ext>
          </a:extLst>
        </p:spPr>
      </p:pic>
      <p:pic>
        <p:nvPicPr>
          <p:cNvPr id="17412" name="Picture 4"/>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549400" y="1739208"/>
            <a:ext cx="6868077" cy="453967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7170" name="Picture 2" descr="G:\论坛展板\照片\预案和演练\2010年4月2日广东省大型综合应急演练.JP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437337" y="1796877"/>
            <a:ext cx="7092201" cy="472813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87351876"/>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childTnLst>
                          </p:cTn>
                        </p:par>
                        <p:par>
                          <p:cTn id="8" fill="hold">
                            <p:stCondLst>
                              <p:cond delay="1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500"/>
                                        <p:tgtEl>
                                          <p:spTgt spid="7"/>
                                        </p:tgtEl>
                                      </p:cBhvr>
                                    </p:animEffect>
                                  </p:childTnLst>
                                </p:cTn>
                              </p:par>
                            </p:childTnLst>
                          </p:cTn>
                        </p:par>
                        <p:par>
                          <p:cTn id="12" fill="hold">
                            <p:stCondLst>
                              <p:cond delay="3000"/>
                            </p:stCondLst>
                            <p:childTnLst>
                              <p:par>
                                <p:cTn id="13" presetID="9" presetClass="exit" presetSubtype="0" fill="hold" nodeType="afterEffect">
                                  <p:stCondLst>
                                    <p:cond delay="1500"/>
                                  </p:stCondLst>
                                  <p:childTnLst>
                                    <p:animEffect transition="out" filter="dissolv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par>
                          <p:cTn id="16" fill="hold">
                            <p:stCondLst>
                              <p:cond delay="5000"/>
                            </p:stCondLst>
                            <p:childTnLst>
                              <p:par>
                                <p:cTn id="17" presetID="22" presetClass="entr" presetSubtype="4" fill="hold" nodeType="afterEffect">
                                  <p:stCondLst>
                                    <p:cond delay="0"/>
                                  </p:stCondLst>
                                  <p:childTnLst>
                                    <p:set>
                                      <p:cBhvr>
                                        <p:cTn id="18" dur="1" fill="hold">
                                          <p:stCondLst>
                                            <p:cond delay="0"/>
                                          </p:stCondLst>
                                        </p:cTn>
                                        <p:tgtEl>
                                          <p:spTgt spid="17411"/>
                                        </p:tgtEl>
                                        <p:attrNameLst>
                                          <p:attrName>style.visibility</p:attrName>
                                        </p:attrNameLst>
                                      </p:cBhvr>
                                      <p:to>
                                        <p:strVal val="visible"/>
                                      </p:to>
                                    </p:set>
                                    <p:animEffect transition="in" filter="wipe(down)">
                                      <p:cBhvr>
                                        <p:cTn id="19" dur="1500"/>
                                        <p:tgtEl>
                                          <p:spTgt spid="17411"/>
                                        </p:tgtEl>
                                      </p:cBhvr>
                                    </p:animEffect>
                                  </p:childTnLst>
                                </p:cTn>
                              </p:par>
                            </p:childTnLst>
                          </p:cTn>
                        </p:par>
                        <p:par>
                          <p:cTn id="20" fill="hold">
                            <p:stCondLst>
                              <p:cond delay="6500"/>
                            </p:stCondLst>
                            <p:childTnLst>
                              <p:par>
                                <p:cTn id="21" presetID="22" presetClass="exit" presetSubtype="4" fill="hold" nodeType="afterEffect">
                                  <p:stCondLst>
                                    <p:cond delay="1250"/>
                                  </p:stCondLst>
                                  <p:childTnLst>
                                    <p:animEffect transition="out" filter="wipe(down)">
                                      <p:cBhvr>
                                        <p:cTn id="22" dur="500"/>
                                        <p:tgtEl>
                                          <p:spTgt spid="17411"/>
                                        </p:tgtEl>
                                      </p:cBhvr>
                                    </p:animEffect>
                                    <p:set>
                                      <p:cBhvr>
                                        <p:cTn id="23" dur="1" fill="hold">
                                          <p:stCondLst>
                                            <p:cond delay="499"/>
                                          </p:stCondLst>
                                        </p:cTn>
                                        <p:tgtEl>
                                          <p:spTgt spid="17411"/>
                                        </p:tgtEl>
                                        <p:attrNameLst>
                                          <p:attrName>style.visibility</p:attrName>
                                        </p:attrNameLst>
                                      </p:cBhvr>
                                      <p:to>
                                        <p:strVal val="hidden"/>
                                      </p:to>
                                    </p:set>
                                  </p:childTnLst>
                                </p:cTn>
                              </p:par>
                            </p:childTnLst>
                          </p:cTn>
                        </p:par>
                        <p:par>
                          <p:cTn id="24" fill="hold">
                            <p:stCondLst>
                              <p:cond delay="8250"/>
                            </p:stCondLst>
                            <p:childTnLst>
                              <p:par>
                                <p:cTn id="25" presetID="14" presetClass="entr" presetSubtype="10" fill="hold" nodeType="afterEffect">
                                  <p:stCondLst>
                                    <p:cond delay="0"/>
                                  </p:stCondLst>
                                  <p:childTnLst>
                                    <p:set>
                                      <p:cBhvr>
                                        <p:cTn id="26" dur="1" fill="hold">
                                          <p:stCondLst>
                                            <p:cond delay="0"/>
                                          </p:stCondLst>
                                        </p:cTn>
                                        <p:tgtEl>
                                          <p:spTgt spid="17412"/>
                                        </p:tgtEl>
                                        <p:attrNameLst>
                                          <p:attrName>style.visibility</p:attrName>
                                        </p:attrNameLst>
                                      </p:cBhvr>
                                      <p:to>
                                        <p:strVal val="visible"/>
                                      </p:to>
                                    </p:set>
                                    <p:animEffect transition="in" filter="randombar(horizontal)">
                                      <p:cBhvr>
                                        <p:cTn id="27" dur="500"/>
                                        <p:tgtEl>
                                          <p:spTgt spid="17412"/>
                                        </p:tgtEl>
                                      </p:cBhvr>
                                    </p:animEffect>
                                  </p:childTnLst>
                                </p:cTn>
                              </p:par>
                            </p:childTnLst>
                          </p:cTn>
                        </p:par>
                        <p:par>
                          <p:cTn id="28" fill="hold">
                            <p:stCondLst>
                              <p:cond delay="8750"/>
                            </p:stCondLst>
                            <p:childTnLst>
                              <p:par>
                                <p:cTn id="29" presetID="22" presetClass="exit" presetSubtype="4" fill="hold" nodeType="afterEffect">
                                  <p:stCondLst>
                                    <p:cond delay="1250"/>
                                  </p:stCondLst>
                                  <p:childTnLst>
                                    <p:animEffect transition="out" filter="wipe(down)">
                                      <p:cBhvr>
                                        <p:cTn id="30" dur="500"/>
                                        <p:tgtEl>
                                          <p:spTgt spid="17412"/>
                                        </p:tgtEl>
                                      </p:cBhvr>
                                    </p:animEffect>
                                    <p:set>
                                      <p:cBhvr>
                                        <p:cTn id="31" dur="1" fill="hold">
                                          <p:stCondLst>
                                            <p:cond delay="499"/>
                                          </p:stCondLst>
                                        </p:cTn>
                                        <p:tgtEl>
                                          <p:spTgt spid="17412"/>
                                        </p:tgtEl>
                                        <p:attrNameLst>
                                          <p:attrName>style.visibility</p:attrName>
                                        </p:attrNameLst>
                                      </p:cBhvr>
                                      <p:to>
                                        <p:strVal val="hidden"/>
                                      </p:to>
                                    </p:set>
                                  </p:childTnLst>
                                </p:cTn>
                              </p:par>
                            </p:childTnLst>
                          </p:cTn>
                        </p:par>
                        <p:par>
                          <p:cTn id="32" fill="hold">
                            <p:stCondLst>
                              <p:cond delay="10500"/>
                            </p:stCondLst>
                            <p:childTnLst>
                              <p:par>
                                <p:cTn id="33" presetID="53" presetClass="entr" presetSubtype="16" fill="hold" nodeType="afterEffect">
                                  <p:stCondLst>
                                    <p:cond delay="0"/>
                                  </p:stCondLst>
                                  <p:childTnLst>
                                    <p:set>
                                      <p:cBhvr>
                                        <p:cTn id="34" dur="1" fill="hold">
                                          <p:stCondLst>
                                            <p:cond delay="0"/>
                                          </p:stCondLst>
                                        </p:cTn>
                                        <p:tgtEl>
                                          <p:spTgt spid="7170"/>
                                        </p:tgtEl>
                                        <p:attrNameLst>
                                          <p:attrName>style.visibility</p:attrName>
                                        </p:attrNameLst>
                                      </p:cBhvr>
                                      <p:to>
                                        <p:strVal val="visible"/>
                                      </p:to>
                                    </p:set>
                                    <p:anim calcmode="lin" valueType="num">
                                      <p:cBhvr>
                                        <p:cTn id="35" dur="1250" fill="hold"/>
                                        <p:tgtEl>
                                          <p:spTgt spid="7170"/>
                                        </p:tgtEl>
                                        <p:attrNameLst>
                                          <p:attrName>ppt_w</p:attrName>
                                        </p:attrNameLst>
                                      </p:cBhvr>
                                      <p:tavLst>
                                        <p:tav tm="0">
                                          <p:val>
                                            <p:fltVal val="0"/>
                                          </p:val>
                                        </p:tav>
                                        <p:tav tm="100000">
                                          <p:val>
                                            <p:strVal val="#ppt_w"/>
                                          </p:val>
                                        </p:tav>
                                      </p:tavLst>
                                    </p:anim>
                                    <p:anim calcmode="lin" valueType="num">
                                      <p:cBhvr>
                                        <p:cTn id="36" dur="1250" fill="hold"/>
                                        <p:tgtEl>
                                          <p:spTgt spid="7170"/>
                                        </p:tgtEl>
                                        <p:attrNameLst>
                                          <p:attrName>ppt_h</p:attrName>
                                        </p:attrNameLst>
                                      </p:cBhvr>
                                      <p:tavLst>
                                        <p:tav tm="0">
                                          <p:val>
                                            <p:fltVal val="0"/>
                                          </p:val>
                                        </p:tav>
                                        <p:tav tm="100000">
                                          <p:val>
                                            <p:strVal val="#ppt_h"/>
                                          </p:val>
                                        </p:tav>
                                      </p:tavLst>
                                    </p:anim>
                                    <p:animEffect transition="in" filter="fade">
                                      <p:cBhvr>
                                        <p:cTn id="37" dur="125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AXIAL~1\appdata\roaming\360se6\USERDA~1\Temp\14FEB5~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71538" y="2000240"/>
            <a:ext cx="6885313" cy="4320534"/>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 Box 3"/>
          <p:cNvSpPr txBox="1">
            <a:spLocks noChangeArrowheads="1"/>
          </p:cNvSpPr>
          <p:nvPr/>
        </p:nvSpPr>
        <p:spPr bwMode="auto">
          <a:xfrm>
            <a:off x="971554" y="1357298"/>
            <a:ext cx="7935913" cy="461665"/>
          </a:xfrm>
          <a:prstGeom prst="rect">
            <a:avLst/>
          </a:prstGeom>
          <a:noFill/>
          <a:ln w="9525">
            <a:noFill/>
            <a:miter lim="800000"/>
            <a:headEnd/>
            <a:tailEnd/>
          </a:ln>
        </p:spPr>
        <p:txBody>
          <a:bodyPr>
            <a:spAutoFit/>
          </a:bodyPr>
          <a:lstStyle/>
          <a:p>
            <a:pPr algn="just">
              <a:spcBef>
                <a:spcPct val="20000"/>
              </a:spcBef>
              <a:buClr>
                <a:schemeClr val="accent1"/>
              </a:buClr>
              <a:buFont typeface="Wingdings" pitchFamily="2" charset="2"/>
              <a:buNone/>
            </a:pPr>
            <a:r>
              <a:rPr lang="en-US" altLang="zh-CN" sz="2400" dirty="0" smtClean="0">
                <a:latin typeface="+mn-lt"/>
                <a:ea typeface="微软雅黑" pitchFamily="34" charset="-122"/>
              </a:rPr>
              <a:t>The People's Republic of China is on the road of modernization.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4"/>
          <p:cNvSpPr>
            <a:spLocks noChangeArrowheads="1"/>
          </p:cNvSpPr>
          <p:nvPr/>
        </p:nvSpPr>
        <p:spPr bwMode="auto">
          <a:xfrm>
            <a:off x="347634" y="936625"/>
            <a:ext cx="8896349" cy="701731"/>
          </a:xfrm>
          <a:prstGeom prst="rect">
            <a:avLst/>
          </a:prstGeom>
          <a:noFill/>
          <a:ln w="9525">
            <a:noFill/>
            <a:miter lim="800000"/>
            <a:headEnd/>
            <a:tailEnd/>
          </a:ln>
        </p:spPr>
        <p:txBody>
          <a:bodyPr wrap="square">
            <a:spAutoFit/>
          </a:bodyPr>
          <a:lstStyle/>
          <a:p>
            <a:pPr marL="342900" indent="-342900">
              <a:lnSpc>
                <a:spcPct val="165000"/>
              </a:lnSpc>
              <a:buFont typeface="Wingdings" pitchFamily="2" charset="2"/>
              <a:buNone/>
            </a:pPr>
            <a:r>
              <a:rPr lang="en-US" altLang="zh-CN" sz="2400" dirty="0" smtClean="0">
                <a:solidFill>
                  <a:srgbClr val="A90815"/>
                </a:solidFill>
                <a:latin typeface="微软雅黑" pitchFamily="34" charset="-122"/>
                <a:ea typeface="微软雅黑" pitchFamily="34" charset="-122"/>
              </a:rPr>
              <a:t>We benefit a lot from international mine rescue conference</a:t>
            </a:r>
            <a:endParaRPr lang="zh-CN" altLang="en-US" sz="2400" dirty="0">
              <a:solidFill>
                <a:srgbClr val="FF0000"/>
              </a:solidFill>
              <a:ea typeface="微软雅黑" pitchFamily="34" charset="-122"/>
            </a:endParaRPr>
          </a:p>
        </p:txBody>
      </p:sp>
      <p:pic>
        <p:nvPicPr>
          <p:cNvPr id="11265" name="Picture 1" descr="I:\路通\AQ7W1549.JPG"/>
          <p:cNvPicPr>
            <a:picLocks noChangeAspect="1" noChangeArrowheads="1"/>
          </p:cNvPicPr>
          <p:nvPr/>
        </p:nvPicPr>
        <p:blipFill>
          <a:blip r:embed="rId3" cstate="print"/>
          <a:srcRect/>
          <a:stretch>
            <a:fillRect/>
          </a:stretch>
        </p:blipFill>
        <p:spPr bwMode="auto">
          <a:xfrm>
            <a:off x="1187624" y="1988840"/>
            <a:ext cx="6987375" cy="4500568"/>
          </a:xfrm>
          <a:prstGeom prst="rect">
            <a:avLst/>
          </a:prstGeom>
          <a:noFill/>
        </p:spPr>
      </p:pic>
      <p:pic>
        <p:nvPicPr>
          <p:cNvPr id="8" name="Picture 11" descr="IMG_7056"/>
          <p:cNvPicPr>
            <a:picLocks noChangeAspect="1" noChangeArrowheads="1"/>
          </p:cNvPicPr>
          <p:nvPr/>
        </p:nvPicPr>
        <p:blipFill>
          <a:blip r:embed="rId4" cstate="print"/>
          <a:srcRect/>
          <a:stretch>
            <a:fillRect/>
          </a:stretch>
        </p:blipFill>
        <p:spPr bwMode="auto">
          <a:xfrm>
            <a:off x="1156543" y="1954455"/>
            <a:ext cx="6987375" cy="4528920"/>
          </a:xfrm>
          <a:prstGeom prst="rect">
            <a:avLst/>
          </a:prstGeom>
          <a:noFill/>
          <a:ln w="9525">
            <a:noFill/>
            <a:miter lim="800000"/>
            <a:headEnd/>
            <a:tailEnd/>
          </a:ln>
        </p:spPr>
      </p:pic>
      <p:pic>
        <p:nvPicPr>
          <p:cNvPr id="1026" name="Picture 2" descr="http://www.chinasafety.gov.cn/newpage/Contents/Channel_20819/2013/0625/210713/files_founder_262912249/50827470.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141002" y="1938307"/>
            <a:ext cx="7018455" cy="448446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90296098"/>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1000"/>
                                  </p:stCondLst>
                                  <p:childTnLst>
                                    <p:set>
                                      <p:cBhvr>
                                        <p:cTn id="10" dur="1" fill="hold">
                                          <p:stCondLst>
                                            <p:cond delay="0"/>
                                          </p:stCondLst>
                                        </p:cTn>
                                        <p:tgtEl>
                                          <p:spTgt spid="11265"/>
                                        </p:tgtEl>
                                        <p:attrNameLst>
                                          <p:attrName>style.visibility</p:attrName>
                                        </p:attrNameLst>
                                      </p:cBhvr>
                                      <p:to>
                                        <p:strVal val="visible"/>
                                      </p:to>
                                    </p:set>
                                    <p:anim calcmode="lin" valueType="num">
                                      <p:cBhvr>
                                        <p:cTn id="11" dur="500" fill="hold"/>
                                        <p:tgtEl>
                                          <p:spTgt spid="11265"/>
                                        </p:tgtEl>
                                        <p:attrNameLst>
                                          <p:attrName>ppt_w</p:attrName>
                                        </p:attrNameLst>
                                      </p:cBhvr>
                                      <p:tavLst>
                                        <p:tav tm="0">
                                          <p:val>
                                            <p:fltVal val="0"/>
                                          </p:val>
                                        </p:tav>
                                        <p:tav tm="100000">
                                          <p:val>
                                            <p:strVal val="#ppt_w"/>
                                          </p:val>
                                        </p:tav>
                                      </p:tavLst>
                                    </p:anim>
                                    <p:anim calcmode="lin" valueType="num">
                                      <p:cBhvr>
                                        <p:cTn id="12" dur="500" fill="hold"/>
                                        <p:tgtEl>
                                          <p:spTgt spid="11265"/>
                                        </p:tgtEl>
                                        <p:attrNameLst>
                                          <p:attrName>ppt_h</p:attrName>
                                        </p:attrNameLst>
                                      </p:cBhvr>
                                      <p:tavLst>
                                        <p:tav tm="0">
                                          <p:val>
                                            <p:fltVal val="0"/>
                                          </p:val>
                                        </p:tav>
                                        <p:tav tm="100000">
                                          <p:val>
                                            <p:strVal val="#ppt_h"/>
                                          </p:val>
                                        </p:tav>
                                      </p:tavLst>
                                    </p:anim>
                                    <p:animEffect transition="in" filter="fade">
                                      <p:cBhvr>
                                        <p:cTn id="13" dur="500"/>
                                        <p:tgtEl>
                                          <p:spTgt spid="11265"/>
                                        </p:tgtEl>
                                      </p:cBhvr>
                                    </p:animEffect>
                                  </p:childTnLst>
                                </p:cTn>
                              </p:par>
                            </p:childTnLst>
                          </p:cTn>
                        </p:par>
                        <p:par>
                          <p:cTn id="14" fill="hold">
                            <p:stCondLst>
                              <p:cond delay="2000"/>
                            </p:stCondLst>
                            <p:childTnLst>
                              <p:par>
                                <p:cTn id="15" presetID="22" presetClass="exit" presetSubtype="4" fill="hold" nodeType="afterEffect">
                                  <p:stCondLst>
                                    <p:cond delay="1750"/>
                                  </p:stCondLst>
                                  <p:childTnLst>
                                    <p:animEffect transition="out" filter="wipe(down)">
                                      <p:cBhvr>
                                        <p:cTn id="16" dur="500"/>
                                        <p:tgtEl>
                                          <p:spTgt spid="11265"/>
                                        </p:tgtEl>
                                      </p:cBhvr>
                                    </p:animEffect>
                                    <p:set>
                                      <p:cBhvr>
                                        <p:cTn id="17" dur="1" fill="hold">
                                          <p:stCondLst>
                                            <p:cond delay="499"/>
                                          </p:stCondLst>
                                        </p:cTn>
                                        <p:tgtEl>
                                          <p:spTgt spid="11265"/>
                                        </p:tgtEl>
                                        <p:attrNameLst>
                                          <p:attrName>style.visibility</p:attrName>
                                        </p:attrNameLst>
                                      </p:cBhvr>
                                      <p:to>
                                        <p:strVal val="hidden"/>
                                      </p:to>
                                    </p:set>
                                  </p:childTnLst>
                                </p:cTn>
                              </p:par>
                            </p:childTnLst>
                          </p:cTn>
                        </p:par>
                        <p:par>
                          <p:cTn id="18" fill="hold">
                            <p:stCondLst>
                              <p:cond delay="4250"/>
                            </p:stCondLst>
                            <p:childTnLst>
                              <p:par>
                                <p:cTn id="19" presetID="55" presetClass="entr" presetSubtype="0" fill="hold" nodeType="afterEffect">
                                  <p:stCondLst>
                                    <p:cond delay="0"/>
                                  </p:stCondLst>
                                  <p:childTnLst>
                                    <p:set>
                                      <p:cBhvr>
                                        <p:cTn id="20" dur="1" fill="hold">
                                          <p:stCondLst>
                                            <p:cond delay="0"/>
                                          </p:stCondLst>
                                        </p:cTn>
                                        <p:tgtEl>
                                          <p:spTgt spid="1026"/>
                                        </p:tgtEl>
                                        <p:attrNameLst>
                                          <p:attrName>style.visibility</p:attrName>
                                        </p:attrNameLst>
                                      </p:cBhvr>
                                      <p:to>
                                        <p:strVal val="visible"/>
                                      </p:to>
                                    </p:set>
                                    <p:anim calcmode="lin" valueType="num">
                                      <p:cBhvr>
                                        <p:cTn id="21" dur="750" fill="hold"/>
                                        <p:tgtEl>
                                          <p:spTgt spid="1026"/>
                                        </p:tgtEl>
                                        <p:attrNameLst>
                                          <p:attrName>ppt_w</p:attrName>
                                        </p:attrNameLst>
                                      </p:cBhvr>
                                      <p:tavLst>
                                        <p:tav tm="0">
                                          <p:val>
                                            <p:strVal val="#ppt_w*0.70"/>
                                          </p:val>
                                        </p:tav>
                                        <p:tav tm="100000">
                                          <p:val>
                                            <p:strVal val="#ppt_w"/>
                                          </p:val>
                                        </p:tav>
                                      </p:tavLst>
                                    </p:anim>
                                    <p:anim calcmode="lin" valueType="num">
                                      <p:cBhvr>
                                        <p:cTn id="22" dur="750" fill="hold"/>
                                        <p:tgtEl>
                                          <p:spTgt spid="1026"/>
                                        </p:tgtEl>
                                        <p:attrNameLst>
                                          <p:attrName>ppt_h</p:attrName>
                                        </p:attrNameLst>
                                      </p:cBhvr>
                                      <p:tavLst>
                                        <p:tav tm="0">
                                          <p:val>
                                            <p:strVal val="#ppt_h"/>
                                          </p:val>
                                        </p:tav>
                                        <p:tav tm="100000">
                                          <p:val>
                                            <p:strVal val="#ppt_h"/>
                                          </p:val>
                                        </p:tav>
                                      </p:tavLst>
                                    </p:anim>
                                    <p:animEffect transition="in" filter="fade">
                                      <p:cBhvr>
                                        <p:cTn id="23" dur="750"/>
                                        <p:tgtEl>
                                          <p:spTgt spid="1026"/>
                                        </p:tgtEl>
                                      </p:cBhvr>
                                    </p:animEffect>
                                  </p:childTnLst>
                                </p:cTn>
                              </p:par>
                            </p:childTnLst>
                          </p:cTn>
                        </p:par>
                        <p:par>
                          <p:cTn id="24" fill="hold">
                            <p:stCondLst>
                              <p:cond delay="5000"/>
                            </p:stCondLst>
                            <p:childTnLst>
                              <p:par>
                                <p:cTn id="25" presetID="22" presetClass="exit" presetSubtype="4" fill="hold" nodeType="afterEffect">
                                  <p:stCondLst>
                                    <p:cond delay="3000"/>
                                  </p:stCondLst>
                                  <p:childTnLst>
                                    <p:animEffect transition="out" filter="wipe(down)">
                                      <p:cBhvr>
                                        <p:cTn id="26" dur="500"/>
                                        <p:tgtEl>
                                          <p:spTgt spid="1026"/>
                                        </p:tgtEl>
                                      </p:cBhvr>
                                    </p:animEffect>
                                    <p:set>
                                      <p:cBhvr>
                                        <p:cTn id="27" dur="1" fill="hold">
                                          <p:stCondLst>
                                            <p:cond delay="499"/>
                                          </p:stCondLst>
                                        </p:cTn>
                                        <p:tgtEl>
                                          <p:spTgt spid="1026"/>
                                        </p:tgtEl>
                                        <p:attrNameLst>
                                          <p:attrName>style.visibility</p:attrName>
                                        </p:attrNameLst>
                                      </p:cBhvr>
                                      <p:to>
                                        <p:strVal val="hidden"/>
                                      </p:to>
                                    </p:set>
                                  </p:childTnLst>
                                </p:cTn>
                              </p:par>
                            </p:childTnLst>
                          </p:cTn>
                        </p:par>
                        <p:par>
                          <p:cTn id="28" fill="hold">
                            <p:stCondLst>
                              <p:cond delay="8500"/>
                            </p:stCondLst>
                            <p:childTnLst>
                              <p:par>
                                <p:cTn id="29" presetID="3" presetClass="entr" presetSubtype="1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1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757238" y="2434756"/>
            <a:ext cx="8139112" cy="142141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just">
              <a:lnSpc>
                <a:spcPts val="3500"/>
              </a:lnSpc>
              <a:spcBef>
                <a:spcPct val="25000"/>
              </a:spcBef>
              <a:spcAft>
                <a:spcPct val="25000"/>
              </a:spcAft>
              <a:defRPr/>
            </a:pPr>
            <a:r>
              <a:rPr lang="en-US" altLang="zh-CN" sz="2800" dirty="0">
                <a:ea typeface="微软雅黑" pitchFamily="34" charset="-122"/>
              </a:rPr>
              <a:t>       </a:t>
            </a:r>
            <a:r>
              <a:rPr lang="en-US" altLang="zh-CN" sz="2800" dirty="0">
                <a:latin typeface="+mn-lt"/>
                <a:ea typeface="微软雅黑" pitchFamily="34" charset="-122"/>
              </a:rPr>
              <a:t>We shoulder great responsibility in saving people’s lives. Let’s work together to create new stage and make new success for world mine rescue!</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Text Box 5"/>
          <p:cNvSpPr txBox="1">
            <a:spLocks noChangeArrowheads="1"/>
          </p:cNvSpPr>
          <p:nvPr/>
        </p:nvSpPr>
        <p:spPr bwMode="auto">
          <a:xfrm>
            <a:off x="1689100" y="2852936"/>
            <a:ext cx="6486525" cy="1334211"/>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lnSpc>
                <a:spcPct val="150000"/>
              </a:lnSpc>
              <a:spcBef>
                <a:spcPct val="25000"/>
              </a:spcBef>
              <a:spcAft>
                <a:spcPct val="25000"/>
              </a:spcAft>
              <a:defRPr/>
            </a:pPr>
            <a:r>
              <a:rPr lang="en-US" altLang="zh-CN" sz="6000" dirty="0" smtClean="0">
                <a:solidFill>
                  <a:srgbClr val="A90815"/>
                </a:solidFill>
                <a:latin typeface="+mn-lt"/>
                <a:ea typeface="微软雅黑" pitchFamily="34" charset="-122"/>
              </a:rPr>
              <a:t>Thank You!</a:t>
            </a:r>
            <a:endParaRPr lang="zh-CN" altLang="en-US" sz="6000" dirty="0">
              <a:latin typeface="+mn-lt"/>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78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85852" y="2000240"/>
            <a:ext cx="6681467" cy="438450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 name="Text Box 3"/>
          <p:cNvSpPr txBox="1">
            <a:spLocks noChangeArrowheads="1"/>
          </p:cNvSpPr>
          <p:nvPr/>
        </p:nvSpPr>
        <p:spPr bwMode="auto">
          <a:xfrm>
            <a:off x="971555" y="1169243"/>
            <a:ext cx="7386660" cy="461665"/>
          </a:xfrm>
          <a:prstGeom prst="rect">
            <a:avLst/>
          </a:prstGeom>
          <a:noFill/>
          <a:ln w="9525">
            <a:noFill/>
            <a:miter lim="800000"/>
            <a:headEnd/>
            <a:tailEnd/>
          </a:ln>
        </p:spPr>
        <p:txBody>
          <a:bodyPr wrap="square">
            <a:spAutoFit/>
          </a:bodyPr>
          <a:lstStyle/>
          <a:p>
            <a:pPr algn="just">
              <a:spcBef>
                <a:spcPct val="20000"/>
              </a:spcBef>
              <a:buClr>
                <a:schemeClr val="accent1"/>
              </a:buClr>
              <a:buFont typeface="Wingdings" pitchFamily="2" charset="2"/>
              <a:buNone/>
            </a:pPr>
            <a:r>
              <a:rPr lang="zh-CN" altLang="en-US" sz="2400" dirty="0">
                <a:latin typeface="+mn-lt"/>
                <a:ea typeface="微软雅黑" pitchFamily="34" charset="-122"/>
              </a:rPr>
              <a:t> </a:t>
            </a:r>
            <a:r>
              <a:rPr lang="en-US" altLang="zh-CN" sz="2400" dirty="0" smtClean="0">
                <a:latin typeface="+mn-lt"/>
                <a:ea typeface="微软雅黑" pitchFamily="34" charset="-122"/>
              </a:rPr>
              <a:t>Development is the trend of our times.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randombar(horizontal)">
                                      <p:cBhvr>
                                        <p:cTn id="11"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mg.taopic.com/uploads/allimg/110413/1859-1104130Q20025.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37927" y="2415900"/>
            <a:ext cx="7200890" cy="3728559"/>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ext Box 3"/>
          <p:cNvSpPr txBox="1">
            <a:spLocks noChangeArrowheads="1"/>
          </p:cNvSpPr>
          <p:nvPr/>
        </p:nvSpPr>
        <p:spPr bwMode="auto">
          <a:xfrm>
            <a:off x="1132844" y="1312119"/>
            <a:ext cx="3295140" cy="523220"/>
          </a:xfrm>
          <a:prstGeom prst="rect">
            <a:avLst/>
          </a:prstGeom>
          <a:noFill/>
          <a:ln w="9525">
            <a:noFill/>
            <a:miter lim="800000"/>
            <a:headEnd/>
            <a:tailEnd/>
          </a:ln>
        </p:spPr>
        <p:txBody>
          <a:bodyPr wrap="square">
            <a:spAutoFit/>
          </a:bodyPr>
          <a:lstStyle/>
          <a:p>
            <a:pPr algn="just">
              <a:spcBef>
                <a:spcPct val="20000"/>
              </a:spcBef>
              <a:buClr>
                <a:schemeClr val="accent1"/>
              </a:buClr>
              <a:buFont typeface="Wingdings" pitchFamily="2" charset="2"/>
              <a:buNone/>
            </a:pPr>
            <a:r>
              <a:rPr lang="en-US" altLang="zh-CN" sz="2800" dirty="0" smtClean="0">
                <a:latin typeface="+mn-lt"/>
                <a:ea typeface="微软雅黑" pitchFamily="34" charset="-122"/>
              </a:rPr>
              <a:t>Natural disaster </a:t>
            </a:r>
          </a:p>
        </p:txBody>
      </p:sp>
      <p:pic>
        <p:nvPicPr>
          <p:cNvPr id="5" name="Picture 5" descr="G:\典型事故照片\大连716-2.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259632" y="2098443"/>
            <a:ext cx="5851881" cy="4389407"/>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ext Box 3"/>
          <p:cNvSpPr txBox="1">
            <a:spLocks noChangeArrowheads="1"/>
          </p:cNvSpPr>
          <p:nvPr/>
        </p:nvSpPr>
        <p:spPr bwMode="auto">
          <a:xfrm>
            <a:off x="1132844" y="1159719"/>
            <a:ext cx="7011056" cy="523220"/>
          </a:xfrm>
          <a:prstGeom prst="rect">
            <a:avLst/>
          </a:prstGeom>
          <a:noFill/>
          <a:ln w="9525">
            <a:noFill/>
            <a:miter lim="800000"/>
            <a:headEnd/>
            <a:tailEnd/>
          </a:ln>
        </p:spPr>
        <p:txBody>
          <a:bodyPr wrap="square">
            <a:spAutoFit/>
          </a:bodyPr>
          <a:lstStyle/>
          <a:p>
            <a:pPr algn="just">
              <a:spcBef>
                <a:spcPct val="20000"/>
              </a:spcBef>
              <a:buClr>
                <a:schemeClr val="accent1"/>
              </a:buClr>
              <a:buFont typeface="Wingdings" pitchFamily="2" charset="2"/>
              <a:buNone/>
            </a:pPr>
            <a:r>
              <a:rPr lang="en-US" altLang="zh-CN" sz="2800" dirty="0" smtClean="0">
                <a:latin typeface="+mn-lt"/>
                <a:ea typeface="微软雅黑" pitchFamily="34" charset="-122"/>
              </a:rPr>
              <a:t>Work safety accident</a:t>
            </a:r>
          </a:p>
        </p:txBody>
      </p:sp>
      <p:pic>
        <p:nvPicPr>
          <p:cNvPr id="8" name="Picture 12"/>
          <p:cNvPicPr>
            <a:picLocks noChangeAspect="1" noChangeArrowheads="1"/>
          </p:cNvPicPr>
          <p:nvPr/>
        </p:nvPicPr>
        <p:blipFill>
          <a:blip r:embed="rId4" cstate="print"/>
          <a:srcRect/>
          <a:stretch>
            <a:fillRect/>
          </a:stretch>
        </p:blipFill>
        <p:spPr bwMode="auto">
          <a:xfrm>
            <a:off x="1243464" y="2194026"/>
            <a:ext cx="6520255" cy="4178417"/>
          </a:xfrm>
          <a:prstGeom prst="rect">
            <a:avLst/>
          </a:prstGeom>
          <a:noFill/>
          <a:ln w="9525">
            <a:noFill/>
            <a:miter lim="800000"/>
            <a:headEnd/>
            <a:tailEnd/>
          </a:ln>
          <a:effectLst>
            <a:prstShdw prst="shdw17" dist="17961" dir="2700000">
              <a:schemeClr val="accent1">
                <a:gamma/>
                <a:shade val="60000"/>
                <a:invGamma/>
              </a:schemeClr>
            </a:prstShdw>
          </a:effectLst>
        </p:spPr>
      </p:pic>
    </p:spTree>
    <p:extLst>
      <p:ext uri="{BB962C8B-B14F-4D97-AF65-F5344CB8AC3E}">
        <p14:creationId xmlns="" xmlns:p14="http://schemas.microsoft.com/office/powerpoint/2010/main" val="203984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childTnLst>
                          </p:cTn>
                        </p:par>
                        <p:par>
                          <p:cTn id="8" fill="hold">
                            <p:stCondLst>
                              <p:cond delay="500"/>
                            </p:stCondLst>
                            <p:childTnLst>
                              <p:par>
                                <p:cTn id="9" presetID="16" presetClass="entr" presetSubtype="21" fill="hold" nodeType="afterEffect">
                                  <p:stCondLst>
                                    <p:cond delay="2000"/>
                                  </p:stCondLst>
                                  <p:childTnLst>
                                    <p:set>
                                      <p:cBhvr>
                                        <p:cTn id="10" dur="1" fill="hold">
                                          <p:stCondLst>
                                            <p:cond delay="0"/>
                                          </p:stCondLst>
                                        </p:cTn>
                                        <p:tgtEl>
                                          <p:spTgt spid="2050"/>
                                        </p:tgtEl>
                                        <p:attrNameLst>
                                          <p:attrName>style.visibility</p:attrName>
                                        </p:attrNameLst>
                                      </p:cBhvr>
                                      <p:to>
                                        <p:strVal val="visible"/>
                                      </p:to>
                                    </p:set>
                                    <p:animEffect transition="in" filter="barn(inVertical)">
                                      <p:cBhvr>
                                        <p:cTn id="11" dur="500"/>
                                        <p:tgtEl>
                                          <p:spTgt spid="2050"/>
                                        </p:tgtEl>
                                      </p:cBhvr>
                                    </p:animEffect>
                                  </p:childTnLst>
                                </p:cTn>
                              </p:par>
                            </p:childTnLst>
                          </p:cTn>
                        </p:par>
                        <p:par>
                          <p:cTn id="12" fill="hold">
                            <p:stCondLst>
                              <p:cond delay="3000"/>
                            </p:stCondLst>
                            <p:childTnLst>
                              <p:par>
                                <p:cTn id="13" presetID="10" presetClass="exit" presetSubtype="0" fill="hold" nodeType="afterEffect">
                                  <p:stCondLst>
                                    <p:cond delay="1500"/>
                                  </p:stCondLst>
                                  <p:childTnLst>
                                    <p:animEffect transition="out" filter="fade">
                                      <p:cBhvr>
                                        <p:cTn id="14" dur="500"/>
                                        <p:tgtEl>
                                          <p:spTgt spid="2050"/>
                                        </p:tgtEl>
                                      </p:cBhvr>
                                    </p:animEffect>
                                    <p:set>
                                      <p:cBhvr>
                                        <p:cTn id="15" dur="1" fill="hold">
                                          <p:stCondLst>
                                            <p:cond delay="499"/>
                                          </p:stCondLst>
                                        </p:cTn>
                                        <p:tgtEl>
                                          <p:spTgt spid="2050"/>
                                        </p:tgtEl>
                                        <p:attrNameLst>
                                          <p:attrName>style.visibility</p:attrName>
                                        </p:attrNameLst>
                                      </p:cBhvr>
                                      <p:to>
                                        <p:strVal val="hidden"/>
                                      </p:to>
                                    </p:set>
                                  </p:childTnLst>
                                </p:cTn>
                              </p:par>
                            </p:childTnLst>
                          </p:cTn>
                        </p:par>
                        <p:par>
                          <p:cTn id="16" fill="hold">
                            <p:stCondLst>
                              <p:cond delay="5000"/>
                            </p:stCondLst>
                            <p:childTnLst>
                              <p:par>
                                <p:cTn id="17" presetID="1" presetClass="exit" presetSubtype="0" fill="hold" grpId="0"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hidden"/>
                                      </p:to>
                                    </p:set>
                                  </p:childTnLst>
                                </p:cTn>
                              </p:par>
                            </p:childTnLst>
                          </p:cTn>
                        </p:par>
                        <p:par>
                          <p:cTn id="19" fill="hold">
                            <p:stCondLst>
                              <p:cond delay="5000"/>
                            </p:stCondLst>
                            <p:childTnLst>
                              <p:par>
                                <p:cTn id="20" presetID="14" presetClass="entr" presetSubtype="1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par>
                          <p:cTn id="23" fill="hold">
                            <p:stCondLst>
                              <p:cond delay="5500"/>
                            </p:stCondLst>
                            <p:childTnLst>
                              <p:par>
                                <p:cTn id="24" presetID="1" presetClass="exit" presetSubtype="0" fill="hold" nodeType="afterEffect">
                                  <p:stCondLst>
                                    <p:cond delay="1250"/>
                                  </p:stCondLst>
                                  <p:childTnLst>
                                    <p:set>
                                      <p:cBhvr>
                                        <p:cTn id="25" dur="1" fill="hold">
                                          <p:stCondLst>
                                            <p:cond delay="0"/>
                                          </p:stCondLst>
                                        </p:cTn>
                                        <p:tgtEl>
                                          <p:spTgt spid="8"/>
                                        </p:tgtEl>
                                        <p:attrNameLst>
                                          <p:attrName>style.visibility</p:attrName>
                                        </p:attrNameLst>
                                      </p:cBhvr>
                                      <p:to>
                                        <p:strVal val="hidden"/>
                                      </p:to>
                                    </p:set>
                                  </p:childTnLst>
                                </p:cTn>
                              </p:par>
                            </p:childTnLst>
                          </p:cTn>
                        </p:par>
                        <p:par>
                          <p:cTn id="26" fill="hold">
                            <p:stCondLst>
                              <p:cond delay="6750"/>
                            </p:stCondLst>
                            <p:childTnLst>
                              <p:par>
                                <p:cTn id="27" presetID="9" presetClass="entr" presetSubtype="0" fill="hold" nodeType="afterEffect">
                                  <p:stCondLst>
                                    <p:cond delay="75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dissolve">
                                      <p:cBhvr>
                                        <p:cTn id="29" dur="500"/>
                                        <p:tgtEl>
                                          <p:spTgt spid="6">
                                            <p:txEl>
                                              <p:pRg st="0" end="0"/>
                                            </p:txEl>
                                          </p:spTgt>
                                        </p:tgtEl>
                                      </p:cBhvr>
                                    </p:animEffect>
                                  </p:childTnLst>
                                </p:cTn>
                              </p:par>
                            </p:childTnLst>
                          </p:cTn>
                        </p:par>
                        <p:par>
                          <p:cTn id="30" fill="hold">
                            <p:stCondLst>
                              <p:cond delay="8000"/>
                            </p:stCondLst>
                            <p:childTnLst>
                              <p:par>
                                <p:cTn id="31" presetID="16" presetClass="entr" presetSubtype="37" fill="hold" nodeType="afterEffect">
                                  <p:stCondLst>
                                    <p:cond delay="1000"/>
                                  </p:stCondLst>
                                  <p:childTnLst>
                                    <p:set>
                                      <p:cBhvr>
                                        <p:cTn id="32" dur="1" fill="hold">
                                          <p:stCondLst>
                                            <p:cond delay="0"/>
                                          </p:stCondLst>
                                        </p:cTn>
                                        <p:tgtEl>
                                          <p:spTgt spid="5"/>
                                        </p:tgtEl>
                                        <p:attrNameLst>
                                          <p:attrName>style.visibility</p:attrName>
                                        </p:attrNameLst>
                                      </p:cBhvr>
                                      <p:to>
                                        <p:strVal val="visible"/>
                                      </p:to>
                                    </p:set>
                                    <p:animEffect transition="in" filter="barn(outVertical)">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a:hlinkClick r:id="rId2" action="ppaction://hlinkfile"/>
          </p:cNvPr>
          <p:cNvSpPr>
            <a:spLocks noChangeArrowheads="1"/>
          </p:cNvSpPr>
          <p:nvPr/>
        </p:nvSpPr>
        <p:spPr bwMode="auto">
          <a:xfrm>
            <a:off x="1785918" y="3414932"/>
            <a:ext cx="5831755" cy="735586"/>
          </a:xfrm>
          <a:prstGeom prst="rect">
            <a:avLst/>
          </a:prstGeom>
          <a:noFill/>
          <a:ln w="9525">
            <a:noFill/>
            <a:miter lim="800000"/>
            <a:headEnd/>
            <a:tailEnd/>
          </a:ln>
        </p:spPr>
        <p:txBody>
          <a:bodyPr wrap="square">
            <a:spAutoFit/>
          </a:bodyPr>
          <a:lstStyle/>
          <a:p>
            <a:pPr>
              <a:lnSpc>
                <a:spcPct val="110000"/>
              </a:lnSpc>
              <a:spcBef>
                <a:spcPct val="25000"/>
              </a:spcBef>
              <a:spcAft>
                <a:spcPct val="25000"/>
              </a:spcAft>
            </a:pPr>
            <a:r>
              <a:rPr lang="en-US" altLang="zh-CN" sz="4000" b="1" dirty="0" smtClean="0">
                <a:latin typeface="+mn-lt"/>
                <a:ea typeface="黑体" pitchFamily="49" charset="-122"/>
              </a:rPr>
              <a:t>Common challenge</a:t>
            </a:r>
            <a:endParaRPr lang="zh-CN" altLang="zh-CN" sz="4000" b="1" dirty="0">
              <a:latin typeface="+mn-lt"/>
              <a:ea typeface="黑体" pitchFamily="49" charset="-122"/>
            </a:endParaRPr>
          </a:p>
        </p:txBody>
      </p:sp>
      <p:sp>
        <p:nvSpPr>
          <p:cNvPr id="8" name="矩形 4">
            <a:hlinkClick r:id="rId2" action="ppaction://hlinkfile"/>
          </p:cNvPr>
          <p:cNvSpPr>
            <a:spLocks noChangeArrowheads="1"/>
          </p:cNvSpPr>
          <p:nvPr/>
        </p:nvSpPr>
        <p:spPr bwMode="auto">
          <a:xfrm>
            <a:off x="857224" y="1697539"/>
            <a:ext cx="7929618" cy="1175706"/>
          </a:xfrm>
          <a:prstGeom prst="rect">
            <a:avLst/>
          </a:prstGeom>
          <a:noFill/>
          <a:ln w="9525">
            <a:noFill/>
            <a:miter lim="800000"/>
            <a:headEnd/>
            <a:tailEnd/>
          </a:ln>
        </p:spPr>
        <p:txBody>
          <a:bodyPr wrap="square">
            <a:spAutoFit/>
          </a:bodyPr>
          <a:lstStyle/>
          <a:p>
            <a:pPr>
              <a:lnSpc>
                <a:spcPct val="110000"/>
              </a:lnSpc>
              <a:spcBef>
                <a:spcPct val="25000"/>
              </a:spcBef>
              <a:spcAft>
                <a:spcPct val="25000"/>
              </a:spcAft>
            </a:pPr>
            <a:r>
              <a:rPr lang="en-US" sz="3200" dirty="0" smtClean="0">
                <a:latin typeface="+mn-lt"/>
              </a:rPr>
              <a:t>How to exactly conduct and effectively dispose to these disasters and incidents</a:t>
            </a:r>
            <a:endParaRPr lang="zh-CN" altLang="zh-CN" sz="3200" b="1" dirty="0">
              <a:latin typeface="+mn-lt"/>
              <a:ea typeface="黑体" pitchFamily="49" charset="-122"/>
            </a:endParaRPr>
          </a:p>
        </p:txBody>
      </p:sp>
    </p:spTree>
    <p:extLst>
      <p:ext uri="{BB962C8B-B14F-4D97-AF65-F5344CB8AC3E}">
        <p14:creationId xmlns="" xmlns:p14="http://schemas.microsoft.com/office/powerpoint/2010/main" val="203984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350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Text Box 3"/>
          <p:cNvSpPr txBox="1">
            <a:spLocks noChangeArrowheads="1"/>
          </p:cNvSpPr>
          <p:nvPr/>
        </p:nvSpPr>
        <p:spPr bwMode="auto">
          <a:xfrm>
            <a:off x="785786" y="1083921"/>
            <a:ext cx="7935913" cy="571823"/>
          </a:xfrm>
          <a:prstGeom prst="rect">
            <a:avLst/>
          </a:prstGeom>
          <a:noFill/>
          <a:ln w="9525">
            <a:noFill/>
            <a:miter lim="800000"/>
            <a:headEnd/>
            <a:tailEnd/>
          </a:ln>
        </p:spPr>
        <p:txBody>
          <a:bodyPr>
            <a:spAutoFit/>
          </a:bodyPr>
          <a:lstStyle/>
          <a:p>
            <a:pPr algn="just">
              <a:lnSpc>
                <a:spcPts val="4000"/>
              </a:lnSpc>
              <a:spcBef>
                <a:spcPct val="20000"/>
              </a:spcBef>
              <a:buClr>
                <a:schemeClr val="accent1"/>
              </a:buClr>
              <a:buFont typeface="Wingdings" pitchFamily="2" charset="2"/>
              <a:buNone/>
            </a:pPr>
            <a:r>
              <a:rPr lang="en-US" altLang="zh-CN" sz="2800" dirty="0" smtClean="0">
                <a:latin typeface="+mn-lt"/>
                <a:ea typeface="微软雅黑" pitchFamily="34" charset="-122"/>
              </a:rPr>
              <a:t>China </a:t>
            </a:r>
            <a:r>
              <a:rPr lang="en-US" altLang="zh-CN" sz="2800" dirty="0">
                <a:latin typeface="+mn-lt"/>
                <a:ea typeface="微软雅黑" pitchFamily="34" charset="-122"/>
              </a:rPr>
              <a:t>is the </a:t>
            </a:r>
            <a:r>
              <a:rPr lang="en-US" altLang="zh-CN" sz="2800" dirty="0" smtClean="0">
                <a:latin typeface="+mn-lt"/>
                <a:ea typeface="微软雅黑" pitchFamily="34" charset="-122"/>
              </a:rPr>
              <a:t>largest </a:t>
            </a:r>
            <a:r>
              <a:rPr lang="en-US" altLang="zh-CN" sz="2800" dirty="0">
                <a:latin typeface="+mn-lt"/>
                <a:ea typeface="微软雅黑" pitchFamily="34" charset="-122"/>
              </a:rPr>
              <a:t>developing country in the world. </a:t>
            </a:r>
            <a:endParaRPr lang="zh-CN" altLang="en-US" sz="2800" dirty="0">
              <a:latin typeface="+mn-lt"/>
              <a:ea typeface="微软雅黑" pitchFamily="34" charset="-122"/>
            </a:endParaRPr>
          </a:p>
        </p:txBody>
      </p:sp>
      <p:pic>
        <p:nvPicPr>
          <p:cNvPr id="307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42976" y="2202177"/>
            <a:ext cx="6860885" cy="430313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6" name="Picture 7"/>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142976" y="2202177"/>
            <a:ext cx="6860885" cy="438288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64515"/>
                                        </p:tgtEl>
                                        <p:attrNameLst>
                                          <p:attrName>style.visibility</p:attrName>
                                        </p:attrNameLst>
                                      </p:cBhvr>
                                      <p:to>
                                        <p:strVal val="visible"/>
                                      </p:to>
                                    </p:set>
                                    <p:animEffect transition="in" filter="box(in)">
                                      <p:cBhvr>
                                        <p:cTn id="7" dur="500"/>
                                        <p:tgtEl>
                                          <p:spTgt spid="64515"/>
                                        </p:tgtEl>
                                      </p:cBhvr>
                                    </p:animEffect>
                                  </p:childTnLst>
                                </p:cTn>
                              </p:par>
                            </p:childTnLst>
                          </p:cTn>
                        </p:par>
                        <p:par>
                          <p:cTn id="8" fill="hold">
                            <p:stCondLst>
                              <p:cond delay="500"/>
                            </p:stCondLst>
                            <p:childTnLst>
                              <p:par>
                                <p:cTn id="9" presetID="16" presetClass="entr" presetSubtype="37" fill="hold" nodeType="afterEffect">
                                  <p:stCondLst>
                                    <p:cond delay="2000"/>
                                  </p:stCondLst>
                                  <p:childTnLst>
                                    <p:set>
                                      <p:cBhvr>
                                        <p:cTn id="10" dur="1" fill="hold">
                                          <p:stCondLst>
                                            <p:cond delay="0"/>
                                          </p:stCondLst>
                                        </p:cTn>
                                        <p:tgtEl>
                                          <p:spTgt spid="3074"/>
                                        </p:tgtEl>
                                        <p:attrNameLst>
                                          <p:attrName>style.visibility</p:attrName>
                                        </p:attrNameLst>
                                      </p:cBhvr>
                                      <p:to>
                                        <p:strVal val="visible"/>
                                      </p:to>
                                    </p:set>
                                    <p:animEffect transition="in" filter="barn(outVertical)">
                                      <p:cBhvr>
                                        <p:cTn id="11" dur="500"/>
                                        <p:tgtEl>
                                          <p:spTgt spid="3074"/>
                                        </p:tgtEl>
                                      </p:cBhvr>
                                    </p:animEffect>
                                  </p:childTnLst>
                                </p:cTn>
                              </p:par>
                            </p:childTnLst>
                          </p:cTn>
                        </p:par>
                        <p:par>
                          <p:cTn id="12" fill="hold">
                            <p:stCondLst>
                              <p:cond delay="3000"/>
                            </p:stCondLst>
                            <p:childTnLst>
                              <p:par>
                                <p:cTn id="13" presetID="1" presetClass="exit" presetSubtype="0" fill="hold" nodeType="afterEffect">
                                  <p:stCondLst>
                                    <p:cond delay="1500"/>
                                  </p:stCondLst>
                                  <p:childTnLst>
                                    <p:set>
                                      <p:cBhvr>
                                        <p:cTn id="14" dur="1" fill="hold">
                                          <p:stCondLst>
                                            <p:cond delay="0"/>
                                          </p:stCondLst>
                                        </p:cTn>
                                        <p:tgtEl>
                                          <p:spTgt spid="3074"/>
                                        </p:tgtEl>
                                        <p:attrNameLst>
                                          <p:attrName>style.visibility</p:attrName>
                                        </p:attrNameLst>
                                      </p:cBhvr>
                                      <p:to>
                                        <p:strVal val="hidden"/>
                                      </p:to>
                                    </p:set>
                                  </p:childTnLst>
                                </p:cTn>
                              </p:par>
                            </p:childTnLst>
                          </p:cTn>
                        </p:par>
                        <p:par>
                          <p:cTn id="15" fill="hold">
                            <p:stCondLst>
                              <p:cond delay="4500"/>
                            </p:stCondLst>
                            <p:childTnLst>
                              <p:par>
                                <p:cTn id="16" presetID="10"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Text Box 3"/>
          <p:cNvSpPr txBox="1">
            <a:spLocks noChangeArrowheads="1"/>
          </p:cNvSpPr>
          <p:nvPr/>
        </p:nvSpPr>
        <p:spPr bwMode="auto">
          <a:xfrm>
            <a:off x="1342356" y="1133456"/>
            <a:ext cx="7000924" cy="605294"/>
          </a:xfrm>
          <a:prstGeom prst="rect">
            <a:avLst/>
          </a:prstGeom>
          <a:noFill/>
          <a:ln w="9525">
            <a:noFill/>
            <a:miter lim="800000"/>
            <a:headEnd/>
            <a:tailEnd/>
          </a:ln>
        </p:spPr>
        <p:txBody>
          <a:bodyPr wrap="square">
            <a:spAutoFit/>
          </a:bodyPr>
          <a:lstStyle/>
          <a:p>
            <a:pPr algn="just">
              <a:lnSpc>
                <a:spcPts val="4000"/>
              </a:lnSpc>
              <a:spcBef>
                <a:spcPct val="20000"/>
              </a:spcBef>
              <a:buClr>
                <a:schemeClr val="accent1"/>
              </a:buClr>
              <a:buFont typeface="Wingdings" pitchFamily="2" charset="2"/>
              <a:buNone/>
            </a:pPr>
            <a:r>
              <a:rPr lang="en-US" altLang="zh-CN" sz="3200" dirty="0" smtClean="0">
                <a:ea typeface="微软雅黑" pitchFamily="34" charset="-122"/>
              </a:rPr>
              <a:t> </a:t>
            </a:r>
            <a:r>
              <a:rPr lang="en-US" altLang="zh-CN" sz="3200" dirty="0" smtClean="0">
                <a:latin typeface="+mn-lt"/>
                <a:ea typeface="微软雅黑" pitchFamily="34" charset="-122"/>
              </a:rPr>
              <a:t>A</a:t>
            </a:r>
            <a:r>
              <a:rPr lang="en-US" sz="3200" dirty="0" smtClean="0">
                <a:latin typeface="+mn-lt"/>
              </a:rPr>
              <a:t> lot of work-related activities</a:t>
            </a:r>
            <a:endParaRPr lang="zh-CN" altLang="en-US" sz="3200" dirty="0">
              <a:latin typeface="+mn-lt"/>
              <a:ea typeface="微软雅黑" pitchFamily="34" charset="-122"/>
            </a:endParaRPr>
          </a:p>
        </p:txBody>
      </p:sp>
      <p:pic>
        <p:nvPicPr>
          <p:cNvPr id="69634" name="Picture 2" descr="c:\users\lenovo\appdata\roaming\360se6\USERDA~1\Temp\IMG312~1.JPG"/>
          <p:cNvPicPr>
            <a:picLocks noChangeAspect="1" noChangeArrowheads="1"/>
          </p:cNvPicPr>
          <p:nvPr/>
        </p:nvPicPr>
        <p:blipFill>
          <a:blip r:embed="rId3" cstate="print"/>
          <a:srcRect/>
          <a:stretch>
            <a:fillRect/>
          </a:stretch>
        </p:blipFill>
        <p:spPr bwMode="auto">
          <a:xfrm>
            <a:off x="922412" y="2357431"/>
            <a:ext cx="3882949" cy="2943234"/>
          </a:xfrm>
          <a:prstGeom prst="rect">
            <a:avLst/>
          </a:prstGeom>
          <a:noFill/>
        </p:spPr>
      </p:pic>
      <p:pic>
        <p:nvPicPr>
          <p:cNvPr id="69636" name="Picture 4" descr="c:\users\lenovo\appdata\roaming\360se6\USERDA~1\Temp\138059~1.JPG"/>
          <p:cNvPicPr>
            <a:picLocks noChangeAspect="1" noChangeArrowheads="1"/>
          </p:cNvPicPr>
          <p:nvPr/>
        </p:nvPicPr>
        <p:blipFill>
          <a:blip r:embed="rId4" cstate="print"/>
          <a:srcRect/>
          <a:stretch>
            <a:fillRect/>
          </a:stretch>
        </p:blipFill>
        <p:spPr bwMode="auto">
          <a:xfrm>
            <a:off x="4805363" y="2357430"/>
            <a:ext cx="4071966" cy="294323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64515"/>
                                        </p:tgtEl>
                                        <p:attrNameLst>
                                          <p:attrName>style.visibility</p:attrName>
                                        </p:attrNameLst>
                                      </p:cBhvr>
                                      <p:to>
                                        <p:strVal val="visible"/>
                                      </p:to>
                                    </p:set>
                                    <p:animEffect transition="in" filter="box(in)">
                                      <p:cBhvr>
                                        <p:cTn id="7" dur="500"/>
                                        <p:tgtEl>
                                          <p:spTgt spid="64515"/>
                                        </p:tgtEl>
                                      </p:cBhvr>
                                    </p:animEffect>
                                  </p:childTnLst>
                                </p:cTn>
                              </p:par>
                            </p:childTnLst>
                          </p:cTn>
                        </p:par>
                        <p:par>
                          <p:cTn id="8" fill="hold">
                            <p:stCondLst>
                              <p:cond delay="500"/>
                            </p:stCondLst>
                            <p:childTnLst>
                              <p:par>
                                <p:cTn id="9" presetID="5" presetClass="entr" presetSubtype="5" fill="hold" nodeType="afterEffect">
                                  <p:stCondLst>
                                    <p:cond delay="2000"/>
                                  </p:stCondLst>
                                  <p:childTnLst>
                                    <p:set>
                                      <p:cBhvr>
                                        <p:cTn id="10" dur="1" fill="hold">
                                          <p:stCondLst>
                                            <p:cond delay="0"/>
                                          </p:stCondLst>
                                        </p:cTn>
                                        <p:tgtEl>
                                          <p:spTgt spid="69634"/>
                                        </p:tgtEl>
                                        <p:attrNameLst>
                                          <p:attrName>style.visibility</p:attrName>
                                        </p:attrNameLst>
                                      </p:cBhvr>
                                      <p:to>
                                        <p:strVal val="visible"/>
                                      </p:to>
                                    </p:set>
                                    <p:animEffect transition="in" filter="checkerboard(down)">
                                      <p:cBhvr>
                                        <p:cTn id="11" dur="500"/>
                                        <p:tgtEl>
                                          <p:spTgt spid="69634"/>
                                        </p:tgtEl>
                                      </p:cBhvr>
                                    </p:animEffect>
                                  </p:childTnLst>
                                </p:cTn>
                              </p:par>
                            </p:childTnLst>
                          </p:cTn>
                        </p:par>
                        <p:par>
                          <p:cTn id="12" fill="hold">
                            <p:stCondLst>
                              <p:cond delay="3000"/>
                            </p:stCondLst>
                            <p:childTnLst>
                              <p:par>
                                <p:cTn id="13" presetID="16" presetClass="entr" presetSubtype="26" fill="hold" nodeType="afterEffect">
                                  <p:stCondLst>
                                    <p:cond delay="0"/>
                                  </p:stCondLst>
                                  <p:childTnLst>
                                    <p:set>
                                      <p:cBhvr>
                                        <p:cTn id="14" dur="1" fill="hold">
                                          <p:stCondLst>
                                            <p:cond delay="0"/>
                                          </p:stCondLst>
                                        </p:cTn>
                                        <p:tgtEl>
                                          <p:spTgt spid="69636"/>
                                        </p:tgtEl>
                                        <p:attrNameLst>
                                          <p:attrName>style.visibility</p:attrName>
                                        </p:attrNameLst>
                                      </p:cBhvr>
                                      <p:to>
                                        <p:strVal val="visible"/>
                                      </p:to>
                                    </p:set>
                                    <p:animEffect transition="in" filter="barn(inHorizontal)">
                                      <p:cBhvr>
                                        <p:cTn id="15" dur="500"/>
                                        <p:tgtEl>
                                          <p:spTgt spid="69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7"/>
          <p:cNvGraphicFramePr>
            <a:graphicFrameLocks/>
          </p:cNvGraphicFramePr>
          <p:nvPr/>
        </p:nvGraphicFramePr>
        <p:xfrm>
          <a:off x="1689100" y="1941513"/>
          <a:ext cx="5761038" cy="4916487"/>
        </p:xfrm>
        <a:graphic>
          <a:graphicData uri="http://schemas.openxmlformats.org/drawingml/2006/chart">
            <c:chart xmlns:c="http://schemas.openxmlformats.org/drawingml/2006/chart" xmlns:r="http://schemas.openxmlformats.org/officeDocument/2006/relationships" r:id="rId4"/>
          </a:graphicData>
        </a:graphic>
      </p:graphicFrame>
      <p:sp>
        <p:nvSpPr>
          <p:cNvPr id="4" name="矩形 4">
            <a:hlinkClick r:id="rId5" action="ppaction://hlinkfile"/>
          </p:cNvPr>
          <p:cNvSpPr>
            <a:spLocks noChangeArrowheads="1"/>
          </p:cNvSpPr>
          <p:nvPr/>
        </p:nvSpPr>
        <p:spPr bwMode="auto">
          <a:xfrm>
            <a:off x="611560" y="1261735"/>
            <a:ext cx="8284790" cy="523220"/>
          </a:xfrm>
          <a:prstGeom prst="rect">
            <a:avLst/>
          </a:prstGeom>
          <a:noFill/>
          <a:ln w="9525">
            <a:noFill/>
            <a:miter lim="800000"/>
            <a:headEnd/>
            <a:tailEnd/>
          </a:ln>
        </p:spPr>
        <p:txBody>
          <a:bodyPr wrap="square">
            <a:spAutoFit/>
          </a:bodyPr>
          <a:lstStyle/>
          <a:p>
            <a:pPr algn="just">
              <a:spcBef>
                <a:spcPct val="25000"/>
              </a:spcBef>
              <a:spcAft>
                <a:spcPct val="25000"/>
              </a:spcAft>
            </a:pPr>
            <a:r>
              <a:rPr lang="en-US" altLang="zh-CN" sz="2800" dirty="0" smtClean="0">
                <a:latin typeface="+mn-lt"/>
                <a:ea typeface="+mj-ea"/>
              </a:rPr>
              <a:t>Factors </a:t>
            </a:r>
            <a:r>
              <a:rPr lang="en-US" altLang="zh-CN" sz="2800" dirty="0">
                <a:latin typeface="+mn-lt"/>
                <a:ea typeface="+mj-ea"/>
              </a:rPr>
              <a:t>causing work-safety accidents exist everywhere </a:t>
            </a:r>
            <a:endParaRPr lang="zh-CN" altLang="zh-CN" sz="2800" dirty="0">
              <a:latin typeface="+mn-lt"/>
              <a:ea typeface="+mj-ea"/>
            </a:endParaRPr>
          </a:p>
        </p:txBody>
      </p:sp>
      <p:pic>
        <p:nvPicPr>
          <p:cNvPr id="5" name="国家意志合成20(000057514-000112000).mp4">
            <a:hlinkClick r:id="" action="ppaction://media"/>
          </p:cNvPr>
          <p:cNvPicPr>
            <a:picLocks noRot="1" noChangeAspect="1"/>
          </p:cNvPicPr>
          <p:nvPr>
            <a:videoFile r:link="rId1"/>
          </p:nvPr>
        </p:nvPicPr>
        <p:blipFill>
          <a:blip r:embed="rId6" cstate="print"/>
          <a:stretch>
            <a:fillRect/>
          </a:stretch>
        </p:blipFill>
        <p:spPr>
          <a:xfrm>
            <a:off x="1689100" y="1941513"/>
            <a:ext cx="6093354" cy="4570015"/>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childTnLst>
                                  <p:subTnLst>
                                    <p:animClr clrSpc="rgb" dir="cw">
                                      <p:cBhvr override="childStyle">
                                        <p:cTn dur="1" fill="hold" display="0" masterRel="nextClick" afterEffect="1"/>
                                        <p:tgtEl>
                                          <p:spTgt spid="5"/>
                                        </p:tgtEl>
                                        <p:attrNameLst>
                                          <p:attrName>ppt_c</p:attrName>
                                        </p:attrNameLst>
                                      </p:cBhvr>
                                      <p:to>
                                        <a:schemeClr val="bg1"/>
                                      </p:to>
                                    </p:animClr>
                                  </p:subTnLst>
                                </p:cTn>
                              </p:par>
                              <p:par>
                                <p:cTn id="11" presetID="1" presetClass="mediacall" presetSubtype="0" fill="hold" nodeType="withEffect">
                                  <p:stCondLst>
                                    <p:cond delay="0"/>
                                  </p:stCondLst>
                                  <p:childTnLst>
                                    <p:cmd type="call" cmd="playFrom(0.0)">
                                      <p:cBhvr>
                                        <p:cTn id="12" dur="1" fill="hold"/>
                                        <p:tgtEl>
                                          <p:spTgt spid="5"/>
                                        </p:tgtEl>
                                      </p:cBhvr>
                                    </p:cmd>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par>
                          <p:cTn id="13" fill="hold">
                            <p:stCondLst>
                              <p:cond delay="500"/>
                            </p:stCondLst>
                            <p:childTnLst>
                              <p:par>
                                <p:cTn id="14" presetID="1" presetClass="exit" presetSubtype="0" fill="hold" nodeType="afterEffect">
                                  <p:stCondLst>
                                    <p:cond delay="15000"/>
                                  </p:stCondLst>
                                  <p:childTnLst>
                                    <p:set>
                                      <p:cBhvr>
                                        <p:cTn id="15" dur="1" fill="hold">
                                          <p:stCondLst>
                                            <p:cond delay="0"/>
                                          </p:stCondLst>
                                        </p:cTn>
                                        <p:tgtEl>
                                          <p:spTgt spid="5"/>
                                        </p:tgtEl>
                                        <p:attrNameLst>
                                          <p:attrName>style.visibility</p:attrName>
                                        </p:attrNameLst>
                                      </p:cBhvr>
                                      <p:to>
                                        <p:strVal val="hidden"/>
                                      </p:to>
                                    </p:set>
                                    <p:cmd type="call" cmd="stop">
                                      <p:cBhvr>
                                        <p:cTn id="16" dur="1">
                                          <p:stCondLst>
                                            <p:cond delay="0"/>
                                          </p:stCondLst>
                                        </p:cTn>
                                        <p:tgtEl>
                                          <p:spTgt spid="5"/>
                                        </p:tgtEl>
                                      </p:cBhvr>
                                    </p:cmd>
                                  </p:childTnLst>
                                </p:cTn>
                              </p:par>
                            </p:childTnLst>
                          </p:cTn>
                        </p:par>
                        <p:par>
                          <p:cTn id="17" fill="hold">
                            <p:stCondLst>
                              <p:cond delay="15500"/>
                            </p:stCondLst>
                            <p:childTnLst>
                              <p:par>
                                <p:cTn id="18" presetID="2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21" fill="hold" display="0">
                  <p:stCondLst>
                    <p:cond delay="indefinite"/>
                  </p:stCondLst>
                  <p:endCondLst>
                    <p:cond evt="onNext" delay="0">
                      <p:tgtEl>
                        <p:sldTgt/>
                      </p:tgtEl>
                    </p:cond>
                    <p:cond evt="onPrev" delay="0">
                      <p:tgtEl>
                        <p:sldTgt/>
                      </p:tgtEl>
                    </p:cond>
                  </p:endCondLst>
                </p:cTn>
                <p:tgtEl>
                  <p:spTgt spid="5"/>
                </p:tgtEl>
              </p:cMediaNode>
            </p:video>
          </p:childTnLst>
        </p:cTn>
      </p:par>
    </p:tnLst>
    <p:bldLst>
      <p:bldGraphic spid="2" grpId="0">
        <p:bldAsOne/>
      </p:bldGraphic>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5078</TotalTime>
  <Words>1941</Words>
  <Application>Microsoft Office PowerPoint</Application>
  <PresentationFormat>全屏显示(4:3)</PresentationFormat>
  <Paragraphs>171</Paragraphs>
  <Slides>32</Slides>
  <Notes>27</Notes>
  <HiddenSlides>0</HiddenSlides>
  <MMClips>4</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32</vt:i4>
      </vt:variant>
    </vt:vector>
  </HeadingPairs>
  <TitlesOfParts>
    <vt:vector size="42" baseType="lpstr">
      <vt:lpstr>Arial</vt:lpstr>
      <vt:lpstr>宋体</vt:lpstr>
      <vt:lpstr>Times New Roman</vt:lpstr>
      <vt:lpstr>华文中宋</vt:lpstr>
      <vt:lpstr>华文楷体</vt:lpstr>
      <vt:lpstr>Calibri</vt:lpstr>
      <vt:lpstr>黑体</vt:lpstr>
      <vt:lpstr>微软雅黑</vt:lpstr>
      <vt:lpstr>Wingdings</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www.rapidppt.com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锐普PPT模板</dc:title>
  <dc:creator>锐普PPT</dc:creator>
  <cp:lastModifiedBy>wqh</cp:lastModifiedBy>
  <cp:revision>336</cp:revision>
  <dcterms:created xsi:type="dcterms:W3CDTF">2010-06-24T04:24:59Z</dcterms:created>
  <dcterms:modified xsi:type="dcterms:W3CDTF">2013-10-07T12:29:22Z</dcterms:modified>
</cp:coreProperties>
</file>